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handoutMasterIdLst>
    <p:handoutMasterId r:id="rId30"/>
  </p:handoutMasterIdLst>
  <p:sldIdLst>
    <p:sldId id="256" r:id="rId2"/>
    <p:sldId id="257" r:id="rId3"/>
    <p:sldId id="258" r:id="rId4"/>
    <p:sldId id="261" r:id="rId5"/>
    <p:sldId id="271" r:id="rId6"/>
    <p:sldId id="275" r:id="rId7"/>
    <p:sldId id="272" r:id="rId8"/>
    <p:sldId id="265" r:id="rId9"/>
    <p:sldId id="276" r:id="rId10"/>
    <p:sldId id="274" r:id="rId11"/>
    <p:sldId id="267" r:id="rId12"/>
    <p:sldId id="278" r:id="rId13"/>
    <p:sldId id="266" r:id="rId14"/>
    <p:sldId id="280" r:id="rId15"/>
    <p:sldId id="260" r:id="rId16"/>
    <p:sldId id="277" r:id="rId17"/>
    <p:sldId id="259" r:id="rId18"/>
    <p:sldId id="282" r:id="rId19"/>
    <p:sldId id="291" r:id="rId20"/>
    <p:sldId id="283" r:id="rId21"/>
    <p:sldId id="292" r:id="rId22"/>
    <p:sldId id="284" r:id="rId23"/>
    <p:sldId id="287" r:id="rId24"/>
    <p:sldId id="288" r:id="rId25"/>
    <p:sldId id="289" r:id="rId26"/>
    <p:sldId id="290" r:id="rId27"/>
    <p:sldId id="281" r:id="rId28"/>
  </p:sldIdLst>
  <p:sldSz cx="18288000" cy="10287000"/>
  <p:notesSz cx="6858000" cy="9144000"/>
  <p:embeddedFontLst>
    <p:embeddedFont>
      <p:font typeface="Assistant" pitchFamily="2" charset="-79"/>
      <p:regular r:id="rId31"/>
      <p:bold r:id="rId32"/>
    </p:embeddedFont>
    <p:embeddedFont>
      <p:font typeface="Calibri" panose="020F0502020204030204" pitchFamily="34" charset="0"/>
      <p:regular r:id="rId33"/>
      <p:bold r:id="rId34"/>
      <p:italic r:id="rId35"/>
      <p:boldItalic r:id="rId36"/>
    </p:embeddedFont>
    <p:embeddedFont>
      <p:font typeface="Halant Medium" panose="020B0604020202020204" charset="0"/>
      <p:regular r:id="rId37"/>
    </p:embeddedFont>
    <p:embeddedFont>
      <p:font typeface="HK Grotesk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22" autoAdjust="0"/>
  </p:normalViewPr>
  <p:slideViewPr>
    <p:cSldViewPr>
      <p:cViewPr varScale="1">
        <p:scale>
          <a:sx n="54" d="100"/>
          <a:sy n="54" d="100"/>
        </p:scale>
        <p:origin x="89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40E23-7405-49C4-8D3D-2C933A17F7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231E6BC0-5729-4098-8FB6-593B0D7540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047FFC-550D-4E17-882E-609FD4F8F741}" type="datetimeFigureOut">
              <a:rPr lang="fr-FR" smtClean="0"/>
              <a:t>25/11/2024</a:t>
            </a:fld>
            <a:endParaRPr lang="fr-FR"/>
          </a:p>
        </p:txBody>
      </p:sp>
      <p:sp>
        <p:nvSpPr>
          <p:cNvPr id="4" name="Footer Placeholder 3">
            <a:extLst>
              <a:ext uri="{FF2B5EF4-FFF2-40B4-BE49-F238E27FC236}">
                <a16:creationId xmlns:a16="http://schemas.microsoft.com/office/drawing/2014/main" id="{7287D80A-2D7F-4FC8-89A4-6F28DD2C1E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E34C6486-8F96-4B8A-B770-F493D2B445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751089-B2F1-4470-8BCB-AADCDE962A82}" type="slidenum">
              <a:rPr lang="fr-FR" smtClean="0"/>
              <a:t>‹#›</a:t>
            </a:fld>
            <a:endParaRPr lang="fr-FR"/>
          </a:p>
        </p:txBody>
      </p:sp>
    </p:spTree>
    <p:extLst>
      <p:ext uri="{BB962C8B-B14F-4D97-AF65-F5344CB8AC3E}">
        <p14:creationId xmlns:p14="http://schemas.microsoft.com/office/powerpoint/2010/main" val="1767595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5824F-0C2D-43F8-9C98-D56136C43662}" type="datetimeFigureOut">
              <a:rPr lang="fr-FR" smtClean="0"/>
              <a:t>25/11/2024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FEC4C-4E8F-45B2-B4FF-1296997A702D}" type="slidenum">
              <a:rPr lang="fr-FR" smtClean="0"/>
              <a:t>‹#›</a:t>
            </a:fld>
            <a:endParaRPr lang="fr-FR"/>
          </a:p>
        </p:txBody>
      </p:sp>
    </p:spTree>
    <p:extLst>
      <p:ext uri="{BB962C8B-B14F-4D97-AF65-F5344CB8AC3E}">
        <p14:creationId xmlns:p14="http://schemas.microsoft.com/office/powerpoint/2010/main" val="157045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7BFEC4C-4E8F-45B2-B4FF-1296997A702D}" type="slidenum">
              <a:rPr lang="fr-FR" smtClean="0"/>
              <a:t>24</a:t>
            </a:fld>
            <a:endParaRPr lang="fr-FR"/>
          </a:p>
        </p:txBody>
      </p:sp>
    </p:spTree>
    <p:extLst>
      <p:ext uri="{BB962C8B-B14F-4D97-AF65-F5344CB8AC3E}">
        <p14:creationId xmlns:p14="http://schemas.microsoft.com/office/powerpoint/2010/main" val="661836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B5B1C-C626-6852-BBF5-B664AB021C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D84AAD3-FF4A-70BF-C627-94BA779EB74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7C297B0-85D5-DC0F-7EE0-9FF32646C79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FA0EE13-9FDB-CFF6-F827-00F15AB638A6}"/>
              </a:ext>
            </a:extLst>
          </p:cNvPr>
          <p:cNvSpPr>
            <a:spLocks noGrp="1"/>
          </p:cNvSpPr>
          <p:nvPr>
            <p:ph type="sldNum" sz="quarter" idx="5"/>
          </p:nvPr>
        </p:nvSpPr>
        <p:spPr/>
        <p:txBody>
          <a:bodyPr/>
          <a:lstStyle/>
          <a:p>
            <a:fld id="{B7BFEC4C-4E8F-45B2-B4FF-1296997A702D}" type="slidenum">
              <a:rPr lang="fr-FR" smtClean="0"/>
              <a:t>25</a:t>
            </a:fld>
            <a:endParaRPr lang="fr-FR"/>
          </a:p>
        </p:txBody>
      </p:sp>
    </p:spTree>
    <p:extLst>
      <p:ext uri="{BB962C8B-B14F-4D97-AF65-F5344CB8AC3E}">
        <p14:creationId xmlns:p14="http://schemas.microsoft.com/office/powerpoint/2010/main" val="4135616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1AAEF-1599-57AD-A773-2331A1791B0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436A45A-EDB5-9B62-6403-A36B3F8AA1D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28607EB-2C0D-1976-2764-7B5F82C969A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73A1385-5915-A6BB-FE01-775150C801FD}"/>
              </a:ext>
            </a:extLst>
          </p:cNvPr>
          <p:cNvSpPr>
            <a:spLocks noGrp="1"/>
          </p:cNvSpPr>
          <p:nvPr>
            <p:ph type="sldNum" sz="quarter" idx="5"/>
          </p:nvPr>
        </p:nvSpPr>
        <p:spPr/>
        <p:txBody>
          <a:bodyPr/>
          <a:lstStyle/>
          <a:p>
            <a:fld id="{B7BFEC4C-4E8F-45B2-B4FF-1296997A702D}" type="slidenum">
              <a:rPr lang="fr-FR" smtClean="0"/>
              <a:t>26</a:t>
            </a:fld>
            <a:endParaRPr lang="fr-FR"/>
          </a:p>
        </p:txBody>
      </p:sp>
    </p:spTree>
    <p:extLst>
      <p:ext uri="{BB962C8B-B14F-4D97-AF65-F5344CB8AC3E}">
        <p14:creationId xmlns:p14="http://schemas.microsoft.com/office/powerpoint/2010/main" val="292542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3400" y="3009900"/>
            <a:ext cx="10724012" cy="6768526"/>
            <a:chOff x="-660400" y="-2528151"/>
            <a:chExt cx="14298683" cy="9024701"/>
          </a:xfrm>
        </p:grpSpPr>
        <p:sp>
          <p:nvSpPr>
            <p:cNvPr id="3" name="TextBox 3"/>
            <p:cNvSpPr txBox="1"/>
            <p:nvPr/>
          </p:nvSpPr>
          <p:spPr>
            <a:xfrm>
              <a:off x="-254000" y="3161449"/>
              <a:ext cx="9499198" cy="3335101"/>
            </a:xfrm>
            <a:prstGeom prst="rect">
              <a:avLst/>
            </a:prstGeom>
          </p:spPr>
          <p:txBody>
            <a:bodyPr lIns="0" tIns="0" rIns="0" bIns="0" rtlCol="0" anchor="t">
              <a:spAutoFit/>
            </a:bodyPr>
            <a:lstStyle/>
            <a:p>
              <a:pPr algn="l">
                <a:lnSpc>
                  <a:spcPts val="6720"/>
                </a:lnSpc>
                <a:spcBef>
                  <a:spcPct val="0"/>
                </a:spcBef>
              </a:pPr>
              <a:r>
                <a:rPr lang="en-US" sz="3600" b="1" u="sng" dirty="0">
                  <a:solidFill>
                    <a:srgbClr val="731F7D"/>
                  </a:solidFill>
                  <a:latin typeface="Halant Medium"/>
                  <a:ea typeface="Halant Medium"/>
                  <a:cs typeface="Halant Medium"/>
                  <a:sym typeface="Halant Medium"/>
                </a:rPr>
                <a:t>Presented by:</a:t>
              </a:r>
            </a:p>
            <a:p>
              <a:pPr algn="l">
                <a:lnSpc>
                  <a:spcPts val="6720"/>
                </a:lnSpc>
                <a:spcBef>
                  <a:spcPct val="0"/>
                </a:spcBef>
              </a:pPr>
              <a:r>
                <a:rPr lang="en-US" sz="3600" b="1" dirty="0">
                  <a:latin typeface="Halant Medium"/>
                  <a:ea typeface="Halant Medium"/>
                  <a:cs typeface="Halant Medium"/>
                  <a:sym typeface="Halant Medium"/>
                </a:rPr>
                <a:t>                      - MOHAMED AMHAL</a:t>
              </a:r>
            </a:p>
            <a:p>
              <a:pPr algn="l">
                <a:lnSpc>
                  <a:spcPts val="6720"/>
                </a:lnSpc>
                <a:spcBef>
                  <a:spcPct val="0"/>
                </a:spcBef>
              </a:pPr>
              <a:r>
                <a:rPr lang="en-US" sz="3600" b="1" dirty="0">
                  <a:latin typeface="Halant Medium"/>
                  <a:ea typeface="Halant Medium"/>
                  <a:cs typeface="Halant Medium"/>
                  <a:sym typeface="Halant Medium"/>
                </a:rPr>
                <a:t>                      - AHMED BAKKALI</a:t>
              </a:r>
            </a:p>
          </p:txBody>
        </p:sp>
        <p:sp>
          <p:nvSpPr>
            <p:cNvPr id="4" name="TextBox 4"/>
            <p:cNvSpPr txBox="1"/>
            <p:nvPr/>
          </p:nvSpPr>
          <p:spPr>
            <a:xfrm>
              <a:off x="-660400" y="-2528151"/>
              <a:ext cx="14298683" cy="4321183"/>
            </a:xfrm>
            <a:prstGeom prst="rect">
              <a:avLst/>
            </a:prstGeom>
          </p:spPr>
          <p:txBody>
            <a:bodyPr lIns="0" tIns="0" rIns="0" bIns="0" rtlCol="0" anchor="t">
              <a:spAutoFit/>
            </a:bodyPr>
            <a:lstStyle/>
            <a:p>
              <a:pPr algn="l">
                <a:lnSpc>
                  <a:spcPts val="12284"/>
                </a:lnSpc>
              </a:pPr>
              <a:r>
                <a:rPr lang="en-US" sz="10410" b="1" dirty="0">
                  <a:solidFill>
                    <a:srgbClr val="000000"/>
                  </a:solidFill>
                  <a:latin typeface="HK Grotesk Bold"/>
                  <a:ea typeface="HK Grotesk Bold"/>
                  <a:cs typeface="HK Grotesk Bold"/>
                  <a:sym typeface="HK Grotesk Bold"/>
                </a:rPr>
                <a:t>   </a:t>
              </a:r>
              <a:r>
                <a:rPr lang="en-US" sz="12500" b="1" dirty="0">
                  <a:solidFill>
                    <a:srgbClr val="000000"/>
                  </a:solidFill>
                  <a:latin typeface="HK Grotesk Bold"/>
                  <a:ea typeface="HK Grotesk Bold"/>
                  <a:cs typeface="HK Grotesk Bold"/>
                  <a:sym typeface="HK Grotesk Bold"/>
                </a:rPr>
                <a:t>Blood Group   </a:t>
              </a:r>
            </a:p>
            <a:p>
              <a:pPr algn="l">
                <a:lnSpc>
                  <a:spcPts val="12284"/>
                </a:lnSpc>
              </a:pPr>
              <a:r>
                <a:rPr lang="en-US" sz="12500" b="1" dirty="0">
                  <a:solidFill>
                    <a:srgbClr val="000000"/>
                  </a:solidFill>
                  <a:latin typeface="HK Grotesk Bold"/>
                  <a:ea typeface="HK Grotesk Bold"/>
                  <a:cs typeface="HK Grotesk Bold"/>
                  <a:sym typeface="HK Grotesk Bold"/>
                </a:rPr>
                <a:t>     Detection</a:t>
              </a:r>
            </a:p>
          </p:txBody>
        </p:sp>
      </p:grpSp>
      <p:sp>
        <p:nvSpPr>
          <p:cNvPr id="5" name="Freeform 5"/>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sp>
      <p:sp>
        <p:nvSpPr>
          <p:cNvPr id="6" name="Freeform 6"/>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sp>
      <p:sp>
        <p:nvSpPr>
          <p:cNvPr id="7" name="Freeform 7"/>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sp>
      <p:sp>
        <p:nvSpPr>
          <p:cNvPr id="8" name="TextBox 3">
            <a:extLst>
              <a:ext uri="{FF2B5EF4-FFF2-40B4-BE49-F238E27FC236}">
                <a16:creationId xmlns:a16="http://schemas.microsoft.com/office/drawing/2014/main" id="{61E45892-2A6D-4732-ACD6-604081D2CFEE}"/>
              </a:ext>
            </a:extLst>
          </p:cNvPr>
          <p:cNvSpPr txBox="1"/>
          <p:nvPr/>
        </p:nvSpPr>
        <p:spPr>
          <a:xfrm>
            <a:off x="9373379" y="8226012"/>
            <a:ext cx="7124398" cy="1642116"/>
          </a:xfrm>
          <a:prstGeom prst="rect">
            <a:avLst/>
          </a:prstGeom>
        </p:spPr>
        <p:txBody>
          <a:bodyPr lIns="0" tIns="0" rIns="0" bIns="0" rtlCol="0" anchor="t">
            <a:spAutoFit/>
          </a:bodyPr>
          <a:lstStyle/>
          <a:p>
            <a:pPr algn="l">
              <a:lnSpc>
                <a:spcPts val="6720"/>
              </a:lnSpc>
              <a:spcBef>
                <a:spcPct val="0"/>
              </a:spcBef>
            </a:pPr>
            <a:r>
              <a:rPr lang="fr-FR" sz="3600" b="1" u="sng" dirty="0">
                <a:solidFill>
                  <a:srgbClr val="731F7D"/>
                </a:solidFill>
                <a:latin typeface="Halant Medium"/>
                <a:cs typeface="Halant Medium"/>
              </a:rPr>
              <a:t>Supervised by:</a:t>
            </a:r>
          </a:p>
          <a:p>
            <a:pPr algn="l">
              <a:lnSpc>
                <a:spcPts val="6720"/>
              </a:lnSpc>
              <a:spcBef>
                <a:spcPct val="0"/>
              </a:spcBef>
            </a:pPr>
            <a:r>
              <a:rPr lang="fr-FR" sz="3600" b="1" dirty="0">
                <a:latin typeface="Halant Medium"/>
                <a:cs typeface="Halant Medium"/>
                <a:sym typeface="Halant Medium"/>
              </a:rPr>
              <a:t>                     -MR. ANASS BELCAID</a:t>
            </a:r>
            <a:endParaRPr lang="en-US" sz="3600" b="1" dirty="0">
              <a:latin typeface="Halant Medium"/>
              <a:cs typeface="Halant Medium"/>
              <a:sym typeface="Halant Medium"/>
            </a:endParaRPr>
          </a:p>
        </p:txBody>
      </p:sp>
      <p:sp>
        <p:nvSpPr>
          <p:cNvPr id="10" name="TextBox 9">
            <a:extLst>
              <a:ext uri="{FF2B5EF4-FFF2-40B4-BE49-F238E27FC236}">
                <a16:creationId xmlns:a16="http://schemas.microsoft.com/office/drawing/2014/main" id="{AA00C0B5-53C4-4B27-A7DE-CD65B03AB32E}"/>
              </a:ext>
            </a:extLst>
          </p:cNvPr>
          <p:cNvSpPr txBox="1"/>
          <p:nvPr/>
        </p:nvSpPr>
        <p:spPr>
          <a:xfrm>
            <a:off x="4623927" y="6011478"/>
            <a:ext cx="10021528" cy="461665"/>
          </a:xfrm>
          <a:prstGeom prst="rect">
            <a:avLst/>
          </a:prstGeom>
          <a:noFill/>
        </p:spPr>
        <p:txBody>
          <a:bodyPr wrap="square">
            <a:spAutoFit/>
          </a:bodyPr>
          <a:lstStyle/>
          <a:p>
            <a:r>
              <a:rPr lang="fr-FR" sz="2400" b="1" dirty="0"/>
              <a:t>A Brief Overview</a:t>
            </a:r>
            <a:endParaRPr lang="fr-FR" b="1" dirty="0"/>
          </a:p>
        </p:txBody>
      </p:sp>
      <p:sp>
        <p:nvSpPr>
          <p:cNvPr id="14" name="TextBox 13">
            <a:extLst>
              <a:ext uri="{FF2B5EF4-FFF2-40B4-BE49-F238E27FC236}">
                <a16:creationId xmlns:a16="http://schemas.microsoft.com/office/drawing/2014/main" id="{185A9B65-E043-43CB-83D5-142E2ACCF7C0}"/>
              </a:ext>
            </a:extLst>
          </p:cNvPr>
          <p:cNvSpPr txBox="1"/>
          <p:nvPr/>
        </p:nvSpPr>
        <p:spPr>
          <a:xfrm>
            <a:off x="0" y="9563100"/>
            <a:ext cx="1790223" cy="830997"/>
          </a:xfrm>
          <a:prstGeom prst="rect">
            <a:avLst/>
          </a:prstGeom>
          <a:noFill/>
        </p:spPr>
        <p:txBody>
          <a:bodyPr wrap="square" rtlCol="0">
            <a:spAutoFit/>
          </a:bodyPr>
          <a:lstStyle/>
          <a:p>
            <a:r>
              <a:rPr lang="en-US" sz="4800" b="1" dirty="0"/>
              <a:t>1</a:t>
            </a:r>
            <a:endParaRPr lang="fr-FR" sz="4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p:cNvSpPr txBox="1"/>
          <p:nvPr/>
        </p:nvSpPr>
        <p:spPr>
          <a:xfrm>
            <a:off x="3327222" y="7227809"/>
            <a:ext cx="12534900" cy="1211614"/>
          </a:xfrm>
          <a:prstGeom prst="rect">
            <a:avLst/>
          </a:prstGeom>
        </p:spPr>
        <p:txBody>
          <a:bodyPr wrap="square" lIns="0" tIns="0" rIns="0" bIns="0" rtlCol="0" anchor="t">
            <a:spAutoFit/>
          </a:bodyPr>
          <a:lstStyle/>
          <a:p>
            <a:pPr algn="l">
              <a:lnSpc>
                <a:spcPts val="9440"/>
              </a:lnSpc>
            </a:pPr>
            <a:r>
              <a:rPr lang="en-US" sz="8000" b="1" dirty="0">
                <a:solidFill>
                  <a:srgbClr val="000000"/>
                </a:solidFill>
                <a:latin typeface="HK Grotesk Bold"/>
                <a:ea typeface="HK Grotesk Bold"/>
                <a:cs typeface="HK Grotesk Bold"/>
                <a:sym typeface="HK Grotesk Bold"/>
              </a:rPr>
              <a:t>DATASETS</a:t>
            </a:r>
          </a:p>
        </p:txBody>
      </p:sp>
      <p:sp>
        <p:nvSpPr>
          <p:cNvPr id="8" name="TextBox 8">
            <a:extLst>
              <a:ext uri="{FF2B5EF4-FFF2-40B4-BE49-F238E27FC236}">
                <a16:creationId xmlns:a16="http://schemas.microsoft.com/office/drawing/2014/main" id="{0E172999-BE00-438B-A5D0-9CC3F3B38135}"/>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03</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1208C9DE-945F-447C-A235-0821BFBAE01E}"/>
              </a:ext>
            </a:extLst>
          </p:cNvPr>
          <p:cNvSpPr txBox="1"/>
          <p:nvPr/>
        </p:nvSpPr>
        <p:spPr>
          <a:xfrm>
            <a:off x="0" y="9563100"/>
            <a:ext cx="1790223" cy="830997"/>
          </a:xfrm>
          <a:prstGeom prst="rect">
            <a:avLst/>
          </a:prstGeom>
          <a:noFill/>
        </p:spPr>
        <p:txBody>
          <a:bodyPr wrap="square" rtlCol="0">
            <a:spAutoFit/>
          </a:bodyPr>
          <a:lstStyle/>
          <a:p>
            <a:r>
              <a:rPr lang="en-US" sz="4800" b="1" dirty="0"/>
              <a:t>10</a:t>
            </a:r>
            <a:endParaRPr lang="fr-FR" sz="4800" b="1" dirty="0"/>
          </a:p>
        </p:txBody>
      </p:sp>
    </p:spTree>
    <p:extLst>
      <p:ext uri="{BB962C8B-B14F-4D97-AF65-F5344CB8AC3E}">
        <p14:creationId xmlns:p14="http://schemas.microsoft.com/office/powerpoint/2010/main" val="305735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sp>
      <p:sp>
        <p:nvSpPr>
          <p:cNvPr id="6" name="TextBox 6"/>
          <p:cNvSpPr txBox="1"/>
          <p:nvPr/>
        </p:nvSpPr>
        <p:spPr>
          <a:xfrm>
            <a:off x="1126897" y="4230330"/>
            <a:ext cx="5307614" cy="2134559"/>
          </a:xfrm>
          <a:prstGeom prst="rect">
            <a:avLst/>
          </a:prstGeom>
        </p:spPr>
        <p:txBody>
          <a:bodyPr lIns="0" tIns="0" rIns="0" bIns="0" rtlCol="0" anchor="t">
            <a:spAutoFit/>
          </a:bodyPr>
          <a:lstStyle/>
          <a:p>
            <a:pPr algn="l">
              <a:lnSpc>
                <a:spcPts val="8345"/>
              </a:lnSpc>
            </a:pPr>
            <a:r>
              <a:rPr lang="en-US" sz="7072" b="1" dirty="0">
                <a:solidFill>
                  <a:srgbClr val="731F7D"/>
                </a:solidFill>
                <a:latin typeface="HK Grotesk Bold"/>
                <a:ea typeface="HK Grotesk Bold"/>
                <a:cs typeface="HK Grotesk Bold"/>
                <a:sym typeface="HK Grotesk Bold"/>
              </a:rPr>
              <a:t>Les jeux de donnees</a:t>
            </a:r>
          </a:p>
        </p:txBody>
      </p:sp>
      <p:sp>
        <p:nvSpPr>
          <p:cNvPr id="8" name="Frame 7">
            <a:extLst>
              <a:ext uri="{FF2B5EF4-FFF2-40B4-BE49-F238E27FC236}">
                <a16:creationId xmlns:a16="http://schemas.microsoft.com/office/drawing/2014/main" id="{13987D0F-86CB-4A87-80F3-F593BE3690F4}"/>
              </a:ext>
            </a:extLst>
          </p:cNvPr>
          <p:cNvSpPr/>
          <p:nvPr/>
        </p:nvSpPr>
        <p:spPr>
          <a:xfrm>
            <a:off x="658760" y="3744593"/>
            <a:ext cx="5562600" cy="3106034"/>
          </a:xfrm>
          <a:prstGeom prst="frame">
            <a:avLst>
              <a:gd name="adj1" fmla="val 585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9" name="Arrow: Bent 8">
            <a:extLst>
              <a:ext uri="{FF2B5EF4-FFF2-40B4-BE49-F238E27FC236}">
                <a16:creationId xmlns:a16="http://schemas.microsoft.com/office/drawing/2014/main" id="{8A73EEB4-45C7-49C4-B703-BD7D00CCF014}"/>
              </a:ext>
            </a:extLst>
          </p:cNvPr>
          <p:cNvSpPr/>
          <p:nvPr/>
        </p:nvSpPr>
        <p:spPr>
          <a:xfrm>
            <a:off x="6434509" y="800101"/>
            <a:ext cx="1337889" cy="3106034"/>
          </a:xfrm>
          <a:prstGeom prst="bentArrow">
            <a:avLst>
              <a:gd name="adj1" fmla="val 17283"/>
              <a:gd name="adj2" fmla="val 21142"/>
              <a:gd name="adj3" fmla="val 25000"/>
              <a:gd name="adj4" fmla="val 393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11" name="Arrow: Bent 10">
            <a:extLst>
              <a:ext uri="{FF2B5EF4-FFF2-40B4-BE49-F238E27FC236}">
                <a16:creationId xmlns:a16="http://schemas.microsoft.com/office/drawing/2014/main" id="{C74D8590-AC3E-4EE3-B9AA-67678BFD8B3B}"/>
              </a:ext>
            </a:extLst>
          </p:cNvPr>
          <p:cNvSpPr/>
          <p:nvPr/>
        </p:nvSpPr>
        <p:spPr>
          <a:xfrm rot="10800000" flipH="1">
            <a:off x="6434510" y="4635156"/>
            <a:ext cx="1337889" cy="1914067"/>
          </a:xfrm>
          <a:prstGeom prst="bentArrow">
            <a:avLst>
              <a:gd name="adj1" fmla="val 17283"/>
              <a:gd name="adj2" fmla="val 21142"/>
              <a:gd name="adj3" fmla="val 25000"/>
              <a:gd name="adj4" fmla="val 393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13" name="Rectangle: Rounded Corners 12">
            <a:extLst>
              <a:ext uri="{FF2B5EF4-FFF2-40B4-BE49-F238E27FC236}">
                <a16:creationId xmlns:a16="http://schemas.microsoft.com/office/drawing/2014/main" id="{EE607646-39EF-4A3F-A5D9-71714CB56CD3}"/>
              </a:ext>
            </a:extLst>
          </p:cNvPr>
          <p:cNvSpPr/>
          <p:nvPr/>
        </p:nvSpPr>
        <p:spPr>
          <a:xfrm>
            <a:off x="8010128" y="286432"/>
            <a:ext cx="6045472" cy="15747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Rounded Corners 13">
            <a:extLst>
              <a:ext uri="{FF2B5EF4-FFF2-40B4-BE49-F238E27FC236}">
                <a16:creationId xmlns:a16="http://schemas.microsoft.com/office/drawing/2014/main" id="{4D8804C8-5BBA-46CB-96B1-A253FB4AFCD1}"/>
              </a:ext>
            </a:extLst>
          </p:cNvPr>
          <p:cNvSpPr/>
          <p:nvPr/>
        </p:nvSpPr>
        <p:spPr>
          <a:xfrm>
            <a:off x="7951135" y="5556558"/>
            <a:ext cx="6045472" cy="15747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extBox 14">
            <a:extLst>
              <a:ext uri="{FF2B5EF4-FFF2-40B4-BE49-F238E27FC236}">
                <a16:creationId xmlns:a16="http://schemas.microsoft.com/office/drawing/2014/main" id="{3AF3D96E-FBE7-4A25-A593-A1A0045F8B2D}"/>
              </a:ext>
            </a:extLst>
          </p:cNvPr>
          <p:cNvSpPr txBox="1"/>
          <p:nvPr/>
        </p:nvSpPr>
        <p:spPr>
          <a:xfrm>
            <a:off x="8105515" y="403189"/>
            <a:ext cx="6045472" cy="923330"/>
          </a:xfrm>
          <a:prstGeom prst="rect">
            <a:avLst/>
          </a:prstGeom>
          <a:noFill/>
        </p:spPr>
        <p:txBody>
          <a:bodyPr wrap="square" rtlCol="0">
            <a:spAutoFit/>
          </a:bodyPr>
          <a:lstStyle/>
          <a:p>
            <a:r>
              <a:rPr lang="en-US" sz="5400" b="1" dirty="0"/>
              <a:t>Approche 1 : Blood</a:t>
            </a:r>
            <a:endParaRPr lang="fr-FR" sz="5400" b="1" dirty="0"/>
          </a:p>
        </p:txBody>
      </p:sp>
      <p:sp>
        <p:nvSpPr>
          <p:cNvPr id="16" name="TextBox 15">
            <a:extLst>
              <a:ext uri="{FF2B5EF4-FFF2-40B4-BE49-F238E27FC236}">
                <a16:creationId xmlns:a16="http://schemas.microsoft.com/office/drawing/2014/main" id="{A8946DDC-3010-4AC7-A957-02A5B191331A}"/>
              </a:ext>
            </a:extLst>
          </p:cNvPr>
          <p:cNvSpPr txBox="1"/>
          <p:nvPr/>
        </p:nvSpPr>
        <p:spPr>
          <a:xfrm>
            <a:off x="8071077" y="5815720"/>
            <a:ext cx="6045472" cy="769441"/>
          </a:xfrm>
          <a:prstGeom prst="rect">
            <a:avLst/>
          </a:prstGeom>
          <a:noFill/>
        </p:spPr>
        <p:txBody>
          <a:bodyPr wrap="square" rtlCol="0">
            <a:spAutoFit/>
          </a:bodyPr>
          <a:lstStyle/>
          <a:p>
            <a:r>
              <a:rPr lang="en-US" sz="4400" b="1" dirty="0"/>
              <a:t>Approche 2 : fingerprint</a:t>
            </a:r>
            <a:endParaRPr lang="fr-FR" sz="4400" b="1" dirty="0"/>
          </a:p>
        </p:txBody>
      </p:sp>
      <p:cxnSp>
        <p:nvCxnSpPr>
          <p:cNvPr id="18" name="Straight Connector 17">
            <a:extLst>
              <a:ext uri="{FF2B5EF4-FFF2-40B4-BE49-F238E27FC236}">
                <a16:creationId xmlns:a16="http://schemas.microsoft.com/office/drawing/2014/main" id="{1578B3A6-1963-42A4-B2DC-948103634278}"/>
              </a:ext>
            </a:extLst>
          </p:cNvPr>
          <p:cNvCxnSpPr/>
          <p:nvPr/>
        </p:nvCxnSpPr>
        <p:spPr>
          <a:xfrm>
            <a:off x="8153400" y="2081452"/>
            <a:ext cx="0" cy="259080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F79CD112-2E73-4537-B8C4-FDD2E46E9B82}"/>
              </a:ext>
            </a:extLst>
          </p:cNvPr>
          <p:cNvCxnSpPr>
            <a:cxnSpLocks/>
          </p:cNvCxnSpPr>
          <p:nvPr/>
        </p:nvCxnSpPr>
        <p:spPr>
          <a:xfrm>
            <a:off x="8315633" y="7198834"/>
            <a:ext cx="0" cy="1692311"/>
          </a:xfrm>
          <a:prstGeom prst="line">
            <a:avLst/>
          </a:prstGeom>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D87209AE-7C3A-4BCB-8A2F-C70876327086}"/>
              </a:ext>
            </a:extLst>
          </p:cNvPr>
          <p:cNvSpPr txBox="1"/>
          <p:nvPr/>
        </p:nvSpPr>
        <p:spPr>
          <a:xfrm>
            <a:off x="8273342" y="2081452"/>
            <a:ext cx="6661856" cy="2800767"/>
          </a:xfrm>
          <a:prstGeom prst="rect">
            <a:avLst/>
          </a:prstGeom>
          <a:noFill/>
        </p:spPr>
        <p:txBody>
          <a:bodyPr wrap="square" rtlCol="0">
            <a:spAutoFit/>
          </a:bodyPr>
          <a:lstStyle/>
          <a:p>
            <a:r>
              <a:rPr lang="fr-FR" sz="3600" dirty="0"/>
              <a:t>- Le dataset se compose de quatre versions différentes, variant par la taille et la qualité des images.</a:t>
            </a:r>
          </a:p>
          <a:p>
            <a:r>
              <a:rPr lang="fr-FR" sz="2800" b="1" u="sng" dirty="0"/>
              <a:t>Lien :</a:t>
            </a:r>
          </a:p>
          <a:p>
            <a:r>
              <a:rPr lang="fr-FR" sz="2000" b="1" u="sng" dirty="0">
                <a:solidFill>
                  <a:schemeClr val="tx2">
                    <a:lumMod val="60000"/>
                    <a:lumOff val="40000"/>
                  </a:schemeClr>
                </a:solidFill>
              </a:rPr>
              <a:t>https://universe.roboflow.com/minor-project-5th-semester/blood-group-detection-4yvdx/dataset/1</a:t>
            </a:r>
          </a:p>
        </p:txBody>
      </p:sp>
      <p:sp>
        <p:nvSpPr>
          <p:cNvPr id="24" name="TextBox 23">
            <a:extLst>
              <a:ext uri="{FF2B5EF4-FFF2-40B4-BE49-F238E27FC236}">
                <a16:creationId xmlns:a16="http://schemas.microsoft.com/office/drawing/2014/main" id="{54135E88-566D-45C5-9D24-C8DE386317EF}"/>
              </a:ext>
            </a:extLst>
          </p:cNvPr>
          <p:cNvSpPr txBox="1"/>
          <p:nvPr/>
        </p:nvSpPr>
        <p:spPr>
          <a:xfrm>
            <a:off x="8455793" y="7398545"/>
            <a:ext cx="6946440" cy="1846659"/>
          </a:xfrm>
          <a:prstGeom prst="rect">
            <a:avLst/>
          </a:prstGeom>
          <a:noFill/>
        </p:spPr>
        <p:txBody>
          <a:bodyPr wrap="square" rtlCol="0">
            <a:spAutoFit/>
          </a:bodyPr>
          <a:lstStyle/>
          <a:p>
            <a:pPr marL="571500" indent="-571500">
              <a:buFontTx/>
              <a:buChar char="-"/>
            </a:pPr>
            <a:r>
              <a:rPr lang="en-US" sz="3600" dirty="0"/>
              <a:t>Le dataset avec des images au format  </a:t>
            </a:r>
            <a:r>
              <a:rPr lang="fr-FR" sz="3600" dirty="0"/>
              <a:t>ClassFolderFormat (CFF)</a:t>
            </a:r>
          </a:p>
          <a:p>
            <a:r>
              <a:rPr lang="fr-FR" sz="2400" dirty="0"/>
              <a:t>Lien : </a:t>
            </a:r>
            <a:r>
              <a:rPr lang="fr-FR" sz="1600" b="1" u="sng" dirty="0">
                <a:solidFill>
                  <a:schemeClr val="tx2">
                    <a:lumMod val="60000"/>
                    <a:lumOff val="40000"/>
                  </a:schemeClr>
                </a:solidFill>
              </a:rPr>
              <a:t>https://www.kaggle.com/datasets/rajumavinmar/finger-print-based-blood-group-dataset</a:t>
            </a:r>
            <a:endParaRPr lang="fr-FR" sz="2000" b="1" u="sng" dirty="0">
              <a:solidFill>
                <a:schemeClr val="tx2">
                  <a:lumMod val="60000"/>
                  <a:lumOff val="40000"/>
                </a:schemeClr>
              </a:solidFill>
            </a:endParaRPr>
          </a:p>
        </p:txBody>
      </p:sp>
      <p:sp>
        <p:nvSpPr>
          <p:cNvPr id="22" name="TextBox 21">
            <a:extLst>
              <a:ext uri="{FF2B5EF4-FFF2-40B4-BE49-F238E27FC236}">
                <a16:creationId xmlns:a16="http://schemas.microsoft.com/office/drawing/2014/main" id="{72273DB2-FD57-4464-A905-9EE6FD55BF7F}"/>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11</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1+#ppt_w/2"/>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1+#ppt_w/2"/>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1+#ppt_w/2"/>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3"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0-#ppt_h/2"/>
                                          </p:val>
                                        </p:tav>
                                        <p:tav tm="100000">
                                          <p:val>
                                            <p:strVal val="#ppt_y"/>
                                          </p:val>
                                        </p:tav>
                                      </p:tavLst>
                                    </p:anim>
                                  </p:childTnLst>
                                </p:cTn>
                              </p:par>
                              <p:par>
                                <p:cTn id="53" presetID="2" presetClass="entr" presetSubtype="3"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1" grpId="0" animBg="1"/>
      <p:bldP spid="13" grpId="0" animBg="1"/>
      <p:bldP spid="14" grpId="0" animBg="1"/>
      <p:bldP spid="15" grpId="0"/>
      <p:bldP spid="16"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4012068" y="-105130"/>
            <a:ext cx="5882124" cy="1088631"/>
          </a:xfrm>
          <a:prstGeom prst="rect">
            <a:avLst/>
          </a:prstGeom>
        </p:spPr>
        <p:txBody>
          <a:bodyPr wrap="square" lIns="0" tIns="0" rIns="0" bIns="0" rtlCol="0" anchor="t">
            <a:spAutoFit/>
          </a:bodyPr>
          <a:lstStyle/>
          <a:p>
            <a:pPr algn="r">
              <a:lnSpc>
                <a:spcPts val="9440"/>
              </a:lnSpc>
            </a:pPr>
            <a:r>
              <a:rPr lang="en-US" sz="4000" u="sng" dirty="0">
                <a:solidFill>
                  <a:srgbClr val="FFFFFF"/>
                </a:solidFill>
                <a:latin typeface="HK Grotesk Bold"/>
                <a:ea typeface="HK Grotesk Bold"/>
                <a:cs typeface="HK Grotesk Bold"/>
                <a:sym typeface="HK Grotesk Bold"/>
              </a:rPr>
              <a:t>Version  :Blood data set </a:t>
            </a:r>
          </a:p>
        </p:txBody>
      </p:sp>
      <p:pic>
        <p:nvPicPr>
          <p:cNvPr id="7" name="Picture 6">
            <a:extLst>
              <a:ext uri="{FF2B5EF4-FFF2-40B4-BE49-F238E27FC236}">
                <a16:creationId xmlns:a16="http://schemas.microsoft.com/office/drawing/2014/main" id="{2C17A7FF-E13E-4E4F-BF44-9C6B266CD1FA}"/>
              </a:ext>
            </a:extLst>
          </p:cNvPr>
          <p:cNvPicPr>
            <a:picLocks noChangeAspect="1"/>
          </p:cNvPicPr>
          <p:nvPr/>
        </p:nvPicPr>
        <p:blipFill>
          <a:blip r:embed="rId5"/>
          <a:stretch>
            <a:fillRect/>
          </a:stretch>
        </p:blipFill>
        <p:spPr>
          <a:xfrm>
            <a:off x="8305800" y="4100569"/>
            <a:ext cx="5334744" cy="5363323"/>
          </a:xfrm>
          <a:prstGeom prst="rect">
            <a:avLst/>
          </a:prstGeom>
        </p:spPr>
      </p:pic>
      <p:sp>
        <p:nvSpPr>
          <p:cNvPr id="6" name="TextBox 5">
            <a:extLst>
              <a:ext uri="{FF2B5EF4-FFF2-40B4-BE49-F238E27FC236}">
                <a16:creationId xmlns:a16="http://schemas.microsoft.com/office/drawing/2014/main" id="{3A9A3A6B-4078-4691-BEB1-D462BE0879BB}"/>
              </a:ext>
            </a:extLst>
          </p:cNvPr>
          <p:cNvSpPr txBox="1"/>
          <p:nvPr/>
        </p:nvSpPr>
        <p:spPr>
          <a:xfrm>
            <a:off x="3505200" y="1454494"/>
            <a:ext cx="13716000" cy="1815882"/>
          </a:xfrm>
          <a:prstGeom prst="rect">
            <a:avLst/>
          </a:prstGeom>
          <a:noFill/>
        </p:spPr>
        <p:txBody>
          <a:bodyPr wrap="square" rtlCol="0">
            <a:spAutoFit/>
          </a:bodyPr>
          <a:lstStyle/>
          <a:p>
            <a:r>
              <a:rPr lang="fr-FR" sz="2800" dirty="0">
                <a:solidFill>
                  <a:schemeClr val="bg1"/>
                </a:solidFill>
              </a:rPr>
              <a:t>Ces quatre versions du dataset Blood contiennent des images organisées sous forme de trois blocs distincts. Le premier bloc représente le mélange de sang avec l'antigène D, utilisé pour déterminer le facteur Rhésus (positif ou négatif). Le deuxième bloc inclut le mélange avec l'antigène A, tandis que le troisième correspond au mélange avec l'antigène B.</a:t>
            </a:r>
          </a:p>
        </p:txBody>
      </p:sp>
      <p:cxnSp>
        <p:nvCxnSpPr>
          <p:cNvPr id="10" name="Straight Arrow Connector 9">
            <a:extLst>
              <a:ext uri="{FF2B5EF4-FFF2-40B4-BE49-F238E27FC236}">
                <a16:creationId xmlns:a16="http://schemas.microsoft.com/office/drawing/2014/main" id="{22C2EA6C-66F4-4374-827E-E1FAC561CFC0}"/>
              </a:ext>
            </a:extLst>
          </p:cNvPr>
          <p:cNvCxnSpPr>
            <a:cxnSpLocks/>
          </p:cNvCxnSpPr>
          <p:nvPr/>
        </p:nvCxnSpPr>
        <p:spPr>
          <a:xfrm>
            <a:off x="6858000" y="6026025"/>
            <a:ext cx="1806045" cy="86799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487BED6D-701B-4151-8FCE-F53C83D2BA9D}"/>
              </a:ext>
            </a:extLst>
          </p:cNvPr>
          <p:cNvSpPr txBox="1"/>
          <p:nvPr/>
        </p:nvSpPr>
        <p:spPr>
          <a:xfrm>
            <a:off x="5832018" y="5502805"/>
            <a:ext cx="1339752" cy="523220"/>
          </a:xfrm>
          <a:prstGeom prst="rect">
            <a:avLst/>
          </a:prstGeom>
          <a:noFill/>
        </p:spPr>
        <p:txBody>
          <a:bodyPr wrap="square" rtlCol="0">
            <a:spAutoFit/>
          </a:bodyPr>
          <a:lstStyle/>
          <a:p>
            <a:r>
              <a:rPr lang="en-US" sz="2800" b="1" dirty="0">
                <a:solidFill>
                  <a:schemeClr val="bg1"/>
                </a:solidFill>
              </a:rPr>
              <a:t>Anti D</a:t>
            </a:r>
            <a:endParaRPr lang="fr-FR" sz="2800" b="1" dirty="0">
              <a:solidFill>
                <a:schemeClr val="bg1"/>
              </a:solidFill>
            </a:endParaRPr>
          </a:p>
        </p:txBody>
      </p:sp>
      <p:cxnSp>
        <p:nvCxnSpPr>
          <p:cNvPr id="14" name="Straight Arrow Connector 13">
            <a:extLst>
              <a:ext uri="{FF2B5EF4-FFF2-40B4-BE49-F238E27FC236}">
                <a16:creationId xmlns:a16="http://schemas.microsoft.com/office/drawing/2014/main" id="{D08872E3-EBE0-4935-A212-4D084BAF9E65}"/>
              </a:ext>
            </a:extLst>
          </p:cNvPr>
          <p:cNvCxnSpPr>
            <a:cxnSpLocks/>
          </p:cNvCxnSpPr>
          <p:nvPr/>
        </p:nvCxnSpPr>
        <p:spPr>
          <a:xfrm>
            <a:off x="5638800" y="4260975"/>
            <a:ext cx="5184714" cy="158211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A9EF6D59-8283-4323-A04E-52DA69D80614}"/>
              </a:ext>
            </a:extLst>
          </p:cNvPr>
          <p:cNvSpPr txBox="1"/>
          <p:nvPr/>
        </p:nvSpPr>
        <p:spPr>
          <a:xfrm>
            <a:off x="4658676" y="3741369"/>
            <a:ext cx="1339752" cy="523220"/>
          </a:xfrm>
          <a:prstGeom prst="rect">
            <a:avLst/>
          </a:prstGeom>
          <a:noFill/>
        </p:spPr>
        <p:txBody>
          <a:bodyPr wrap="square" rtlCol="0">
            <a:spAutoFit/>
          </a:bodyPr>
          <a:lstStyle/>
          <a:p>
            <a:r>
              <a:rPr lang="en-US" sz="2800" b="1" dirty="0">
                <a:solidFill>
                  <a:schemeClr val="bg1"/>
                </a:solidFill>
              </a:rPr>
              <a:t>Anti A</a:t>
            </a:r>
            <a:endParaRPr lang="fr-FR" sz="2800" b="1" dirty="0">
              <a:solidFill>
                <a:schemeClr val="bg1"/>
              </a:solidFill>
            </a:endParaRPr>
          </a:p>
        </p:txBody>
      </p:sp>
      <p:cxnSp>
        <p:nvCxnSpPr>
          <p:cNvPr id="28" name="Straight Arrow Connector 27">
            <a:extLst>
              <a:ext uri="{FF2B5EF4-FFF2-40B4-BE49-F238E27FC236}">
                <a16:creationId xmlns:a16="http://schemas.microsoft.com/office/drawing/2014/main" id="{3296F3C3-F5C5-406A-801B-6BBDF297459D}"/>
              </a:ext>
            </a:extLst>
          </p:cNvPr>
          <p:cNvCxnSpPr>
            <a:cxnSpLocks/>
          </p:cNvCxnSpPr>
          <p:nvPr/>
        </p:nvCxnSpPr>
        <p:spPr>
          <a:xfrm flipH="1">
            <a:off x="12964476" y="5143500"/>
            <a:ext cx="2817030" cy="131652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719606D-100B-4809-8ADA-5E8179C54C70}"/>
              </a:ext>
            </a:extLst>
          </p:cNvPr>
          <p:cNvSpPr txBox="1"/>
          <p:nvPr/>
        </p:nvSpPr>
        <p:spPr>
          <a:xfrm>
            <a:off x="15792438" y="4627692"/>
            <a:ext cx="1339752" cy="523220"/>
          </a:xfrm>
          <a:prstGeom prst="rect">
            <a:avLst/>
          </a:prstGeom>
          <a:noFill/>
        </p:spPr>
        <p:txBody>
          <a:bodyPr wrap="square" rtlCol="0">
            <a:spAutoFit/>
          </a:bodyPr>
          <a:lstStyle/>
          <a:p>
            <a:r>
              <a:rPr lang="en-US" sz="2800" b="1" dirty="0">
                <a:solidFill>
                  <a:schemeClr val="bg1"/>
                </a:solidFill>
              </a:rPr>
              <a:t>Anti B</a:t>
            </a:r>
            <a:endParaRPr lang="fr-FR" sz="2800" b="1" dirty="0">
              <a:solidFill>
                <a:schemeClr val="bg1"/>
              </a:solidFill>
            </a:endParaRPr>
          </a:p>
        </p:txBody>
      </p:sp>
      <p:sp>
        <p:nvSpPr>
          <p:cNvPr id="19" name="TextBox 18">
            <a:extLst>
              <a:ext uri="{FF2B5EF4-FFF2-40B4-BE49-F238E27FC236}">
                <a16:creationId xmlns:a16="http://schemas.microsoft.com/office/drawing/2014/main" id="{9272C2AE-F140-4D6A-A061-FB38C409A3D5}"/>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12</a:t>
            </a:r>
            <a:endParaRPr lang="fr-FR" sz="4800" b="1" dirty="0">
              <a:solidFill>
                <a:schemeClr val="bg1"/>
              </a:solidFill>
            </a:endParaRPr>
          </a:p>
        </p:txBody>
      </p:sp>
    </p:spTree>
    <p:extLst>
      <p:ext uri="{BB962C8B-B14F-4D97-AF65-F5344CB8AC3E}">
        <p14:creationId xmlns:p14="http://schemas.microsoft.com/office/powerpoint/2010/main" val="3305019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1+#ppt_w/2"/>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8"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304800" y="-228722"/>
            <a:ext cx="5257800" cy="1027141"/>
          </a:xfrm>
          <a:prstGeom prst="rect">
            <a:avLst/>
          </a:prstGeom>
        </p:spPr>
        <p:txBody>
          <a:bodyPr wrap="square" lIns="0" tIns="0" rIns="0" bIns="0" rtlCol="0" anchor="t">
            <a:spAutoFit/>
          </a:bodyPr>
          <a:lstStyle/>
          <a:p>
            <a:pPr algn="l">
              <a:lnSpc>
                <a:spcPts val="9440"/>
              </a:lnSpc>
            </a:pPr>
            <a:r>
              <a:rPr lang="en-US" sz="3200" b="1" u="sng" dirty="0">
                <a:solidFill>
                  <a:srgbClr val="FFFFFF"/>
                </a:solidFill>
                <a:latin typeface="HK Grotesk Bold"/>
                <a:ea typeface="HK Grotesk Bold"/>
                <a:cs typeface="HK Grotesk Bold"/>
                <a:sym typeface="HK Grotesk Bold"/>
              </a:rPr>
              <a:t>Les 4 version du data set :</a:t>
            </a:r>
          </a:p>
        </p:txBody>
      </p:sp>
      <p:pic>
        <p:nvPicPr>
          <p:cNvPr id="8" name="Picture 7">
            <a:extLst>
              <a:ext uri="{FF2B5EF4-FFF2-40B4-BE49-F238E27FC236}">
                <a16:creationId xmlns:a16="http://schemas.microsoft.com/office/drawing/2014/main" id="{C9A33364-21A3-4F9E-9FE6-5F23FBE0C82B}"/>
              </a:ext>
            </a:extLst>
          </p:cNvPr>
          <p:cNvPicPr>
            <a:picLocks noChangeAspect="1"/>
          </p:cNvPicPr>
          <p:nvPr/>
        </p:nvPicPr>
        <p:blipFill>
          <a:blip r:embed="rId2"/>
          <a:stretch>
            <a:fillRect/>
          </a:stretch>
        </p:blipFill>
        <p:spPr>
          <a:xfrm>
            <a:off x="2819400" y="1406905"/>
            <a:ext cx="5867400" cy="3583871"/>
          </a:xfrm>
          <a:prstGeom prst="rect">
            <a:avLst/>
          </a:prstGeom>
        </p:spPr>
      </p:pic>
      <p:sp>
        <p:nvSpPr>
          <p:cNvPr id="11" name="TextBox 2">
            <a:extLst>
              <a:ext uri="{FF2B5EF4-FFF2-40B4-BE49-F238E27FC236}">
                <a16:creationId xmlns:a16="http://schemas.microsoft.com/office/drawing/2014/main" id="{B2A4E672-4150-40F3-9C43-946E6F75F614}"/>
              </a:ext>
            </a:extLst>
          </p:cNvPr>
          <p:cNvSpPr txBox="1"/>
          <p:nvPr/>
        </p:nvSpPr>
        <p:spPr>
          <a:xfrm>
            <a:off x="571500" y="2171700"/>
            <a:ext cx="1866900" cy="1027141"/>
          </a:xfrm>
          <a:prstGeom prst="rect">
            <a:avLst/>
          </a:prstGeom>
        </p:spPr>
        <p:txBody>
          <a:bodyPr wrap="square" lIns="0" tIns="0" rIns="0" bIns="0" rtlCol="0" anchor="t">
            <a:spAutoFit/>
          </a:bodyPr>
          <a:lstStyle/>
          <a:p>
            <a:pPr algn="l">
              <a:lnSpc>
                <a:spcPts val="9440"/>
              </a:lnSpc>
            </a:pPr>
            <a:r>
              <a:rPr lang="en-US" sz="2800" b="1" u="sng" dirty="0">
                <a:solidFill>
                  <a:srgbClr val="FFFFFF"/>
                </a:solidFill>
                <a:latin typeface="HK Grotesk Bold"/>
                <a:ea typeface="HK Grotesk Bold"/>
                <a:cs typeface="HK Grotesk Bold"/>
                <a:sym typeface="HK Grotesk Bold"/>
              </a:rPr>
              <a:t>Version :1</a:t>
            </a:r>
          </a:p>
        </p:txBody>
      </p:sp>
      <p:sp>
        <p:nvSpPr>
          <p:cNvPr id="12" name="TextBox 2">
            <a:extLst>
              <a:ext uri="{FF2B5EF4-FFF2-40B4-BE49-F238E27FC236}">
                <a16:creationId xmlns:a16="http://schemas.microsoft.com/office/drawing/2014/main" id="{8B24AC61-1B8C-4E0F-9E72-00BA5419532F}"/>
              </a:ext>
            </a:extLst>
          </p:cNvPr>
          <p:cNvSpPr txBox="1"/>
          <p:nvPr/>
        </p:nvSpPr>
        <p:spPr>
          <a:xfrm>
            <a:off x="9163050" y="2400300"/>
            <a:ext cx="1866900" cy="1027141"/>
          </a:xfrm>
          <a:prstGeom prst="rect">
            <a:avLst/>
          </a:prstGeom>
        </p:spPr>
        <p:txBody>
          <a:bodyPr wrap="square" lIns="0" tIns="0" rIns="0" bIns="0" rtlCol="0" anchor="t">
            <a:spAutoFit/>
          </a:bodyPr>
          <a:lstStyle/>
          <a:p>
            <a:pPr algn="l">
              <a:lnSpc>
                <a:spcPts val="9440"/>
              </a:lnSpc>
            </a:pPr>
            <a:r>
              <a:rPr lang="en-US" sz="2800" b="1" u="sng" dirty="0">
                <a:solidFill>
                  <a:srgbClr val="FFFFFF"/>
                </a:solidFill>
                <a:latin typeface="HK Grotesk Bold"/>
                <a:ea typeface="HK Grotesk Bold"/>
                <a:cs typeface="HK Grotesk Bold"/>
                <a:sym typeface="HK Grotesk Bold"/>
              </a:rPr>
              <a:t>Version :2</a:t>
            </a:r>
          </a:p>
        </p:txBody>
      </p:sp>
      <p:pic>
        <p:nvPicPr>
          <p:cNvPr id="14" name="Picture 13">
            <a:extLst>
              <a:ext uri="{FF2B5EF4-FFF2-40B4-BE49-F238E27FC236}">
                <a16:creationId xmlns:a16="http://schemas.microsoft.com/office/drawing/2014/main" id="{700F7E41-7778-4139-B596-3CBAA0AB5CAE}"/>
              </a:ext>
            </a:extLst>
          </p:cNvPr>
          <p:cNvPicPr>
            <a:picLocks noChangeAspect="1"/>
          </p:cNvPicPr>
          <p:nvPr/>
        </p:nvPicPr>
        <p:blipFill>
          <a:blip r:embed="rId3"/>
          <a:stretch>
            <a:fillRect/>
          </a:stretch>
        </p:blipFill>
        <p:spPr>
          <a:xfrm>
            <a:off x="11339514" y="1406905"/>
            <a:ext cx="6030062" cy="3583871"/>
          </a:xfrm>
          <a:prstGeom prst="rect">
            <a:avLst/>
          </a:prstGeom>
        </p:spPr>
      </p:pic>
      <p:sp>
        <p:nvSpPr>
          <p:cNvPr id="15" name="TextBox 2">
            <a:extLst>
              <a:ext uri="{FF2B5EF4-FFF2-40B4-BE49-F238E27FC236}">
                <a16:creationId xmlns:a16="http://schemas.microsoft.com/office/drawing/2014/main" id="{F66C89A8-3324-47F9-8792-404628E7BFF9}"/>
              </a:ext>
            </a:extLst>
          </p:cNvPr>
          <p:cNvSpPr txBox="1"/>
          <p:nvPr/>
        </p:nvSpPr>
        <p:spPr>
          <a:xfrm>
            <a:off x="542925" y="7069109"/>
            <a:ext cx="1866900" cy="1027141"/>
          </a:xfrm>
          <a:prstGeom prst="rect">
            <a:avLst/>
          </a:prstGeom>
        </p:spPr>
        <p:txBody>
          <a:bodyPr wrap="square" lIns="0" tIns="0" rIns="0" bIns="0" rtlCol="0" anchor="t">
            <a:spAutoFit/>
          </a:bodyPr>
          <a:lstStyle/>
          <a:p>
            <a:pPr algn="l">
              <a:lnSpc>
                <a:spcPts val="9440"/>
              </a:lnSpc>
            </a:pPr>
            <a:r>
              <a:rPr lang="en-US" sz="2800" b="1" u="sng" dirty="0">
                <a:solidFill>
                  <a:srgbClr val="FFFFFF"/>
                </a:solidFill>
                <a:latin typeface="HK Grotesk Bold"/>
                <a:ea typeface="HK Grotesk Bold"/>
                <a:cs typeface="HK Grotesk Bold"/>
                <a:sym typeface="HK Grotesk Bold"/>
              </a:rPr>
              <a:t>Version :3</a:t>
            </a:r>
          </a:p>
        </p:txBody>
      </p:sp>
      <p:sp>
        <p:nvSpPr>
          <p:cNvPr id="16" name="TextBox 2">
            <a:extLst>
              <a:ext uri="{FF2B5EF4-FFF2-40B4-BE49-F238E27FC236}">
                <a16:creationId xmlns:a16="http://schemas.microsoft.com/office/drawing/2014/main" id="{47A11B4E-28D3-40D3-A40E-1EA8C5B78A13}"/>
              </a:ext>
            </a:extLst>
          </p:cNvPr>
          <p:cNvSpPr txBox="1"/>
          <p:nvPr/>
        </p:nvSpPr>
        <p:spPr>
          <a:xfrm>
            <a:off x="9163050" y="7069109"/>
            <a:ext cx="1866900" cy="1027141"/>
          </a:xfrm>
          <a:prstGeom prst="rect">
            <a:avLst/>
          </a:prstGeom>
        </p:spPr>
        <p:txBody>
          <a:bodyPr wrap="square" lIns="0" tIns="0" rIns="0" bIns="0" rtlCol="0" anchor="t">
            <a:spAutoFit/>
          </a:bodyPr>
          <a:lstStyle/>
          <a:p>
            <a:pPr algn="l">
              <a:lnSpc>
                <a:spcPts val="9440"/>
              </a:lnSpc>
            </a:pPr>
            <a:r>
              <a:rPr lang="en-US" sz="2800" b="1" u="sng" dirty="0">
                <a:solidFill>
                  <a:srgbClr val="FFFFFF"/>
                </a:solidFill>
                <a:latin typeface="HK Grotesk Bold"/>
                <a:ea typeface="HK Grotesk Bold"/>
                <a:cs typeface="HK Grotesk Bold"/>
                <a:sym typeface="HK Grotesk Bold"/>
              </a:rPr>
              <a:t>Version :4</a:t>
            </a:r>
          </a:p>
        </p:txBody>
      </p:sp>
      <p:pic>
        <p:nvPicPr>
          <p:cNvPr id="18" name="Picture 17">
            <a:extLst>
              <a:ext uri="{FF2B5EF4-FFF2-40B4-BE49-F238E27FC236}">
                <a16:creationId xmlns:a16="http://schemas.microsoft.com/office/drawing/2014/main" id="{05A9EE5C-330F-46C3-A5D7-A6B98D2C35CC}"/>
              </a:ext>
            </a:extLst>
          </p:cNvPr>
          <p:cNvPicPr>
            <a:picLocks noChangeAspect="1"/>
          </p:cNvPicPr>
          <p:nvPr/>
        </p:nvPicPr>
        <p:blipFill>
          <a:blip r:embed="rId4"/>
          <a:stretch>
            <a:fillRect/>
          </a:stretch>
        </p:blipFill>
        <p:spPr>
          <a:xfrm>
            <a:off x="2852736" y="6289845"/>
            <a:ext cx="5834063" cy="3612810"/>
          </a:xfrm>
          <a:prstGeom prst="rect">
            <a:avLst/>
          </a:prstGeom>
        </p:spPr>
      </p:pic>
      <p:pic>
        <p:nvPicPr>
          <p:cNvPr id="20" name="Picture 19">
            <a:extLst>
              <a:ext uri="{FF2B5EF4-FFF2-40B4-BE49-F238E27FC236}">
                <a16:creationId xmlns:a16="http://schemas.microsoft.com/office/drawing/2014/main" id="{0F1A1078-31F9-4971-9D97-D2C87FA18AD7}"/>
              </a:ext>
            </a:extLst>
          </p:cNvPr>
          <p:cNvPicPr>
            <a:picLocks noChangeAspect="1"/>
          </p:cNvPicPr>
          <p:nvPr/>
        </p:nvPicPr>
        <p:blipFill>
          <a:blip r:embed="rId5"/>
          <a:stretch>
            <a:fillRect/>
          </a:stretch>
        </p:blipFill>
        <p:spPr>
          <a:xfrm>
            <a:off x="11339514" y="6285083"/>
            <a:ext cx="6030062" cy="3617572"/>
          </a:xfrm>
          <a:prstGeom prst="rect">
            <a:avLst/>
          </a:prstGeom>
        </p:spPr>
      </p:pic>
      <p:sp>
        <p:nvSpPr>
          <p:cNvPr id="17" name="TextBox 16">
            <a:extLst>
              <a:ext uri="{FF2B5EF4-FFF2-40B4-BE49-F238E27FC236}">
                <a16:creationId xmlns:a16="http://schemas.microsoft.com/office/drawing/2014/main" id="{14BA917A-3A57-47A0-9825-CD3991369FE5}"/>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13</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80">
                                          <p:stCondLst>
                                            <p:cond delay="0"/>
                                          </p:stCondLst>
                                        </p:cTn>
                                        <p:tgtEl>
                                          <p:spTgt spid="8"/>
                                        </p:tgtEl>
                                      </p:cBhvr>
                                    </p:animEffect>
                                    <p:anim calcmode="lin" valueType="num">
                                      <p:cBhvr>
                                        <p:cTn id="1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7" dur="26">
                                          <p:stCondLst>
                                            <p:cond delay="650"/>
                                          </p:stCondLst>
                                        </p:cTn>
                                        <p:tgtEl>
                                          <p:spTgt spid="8"/>
                                        </p:tgtEl>
                                      </p:cBhvr>
                                      <p:to x="100000" y="60000"/>
                                    </p:animScale>
                                    <p:animScale>
                                      <p:cBhvr>
                                        <p:cTn id="18" dur="166" decel="50000">
                                          <p:stCondLst>
                                            <p:cond delay="676"/>
                                          </p:stCondLst>
                                        </p:cTn>
                                        <p:tgtEl>
                                          <p:spTgt spid="8"/>
                                        </p:tgtEl>
                                      </p:cBhvr>
                                      <p:to x="100000" y="100000"/>
                                    </p:animScale>
                                    <p:animScale>
                                      <p:cBhvr>
                                        <p:cTn id="19" dur="26">
                                          <p:stCondLst>
                                            <p:cond delay="1312"/>
                                          </p:stCondLst>
                                        </p:cTn>
                                        <p:tgtEl>
                                          <p:spTgt spid="8"/>
                                        </p:tgtEl>
                                      </p:cBhvr>
                                      <p:to x="100000" y="80000"/>
                                    </p:animScale>
                                    <p:animScale>
                                      <p:cBhvr>
                                        <p:cTn id="20" dur="166" decel="50000">
                                          <p:stCondLst>
                                            <p:cond delay="1338"/>
                                          </p:stCondLst>
                                        </p:cTn>
                                        <p:tgtEl>
                                          <p:spTgt spid="8"/>
                                        </p:tgtEl>
                                      </p:cBhvr>
                                      <p:to x="100000" y="100000"/>
                                    </p:animScale>
                                    <p:animScale>
                                      <p:cBhvr>
                                        <p:cTn id="21" dur="26">
                                          <p:stCondLst>
                                            <p:cond delay="1642"/>
                                          </p:stCondLst>
                                        </p:cTn>
                                        <p:tgtEl>
                                          <p:spTgt spid="8"/>
                                        </p:tgtEl>
                                      </p:cBhvr>
                                      <p:to x="100000" y="90000"/>
                                    </p:animScale>
                                    <p:animScale>
                                      <p:cBhvr>
                                        <p:cTn id="22" dur="166" decel="50000">
                                          <p:stCondLst>
                                            <p:cond delay="1668"/>
                                          </p:stCondLst>
                                        </p:cTn>
                                        <p:tgtEl>
                                          <p:spTgt spid="8"/>
                                        </p:tgtEl>
                                      </p:cBhvr>
                                      <p:to x="100000" y="100000"/>
                                    </p:animScale>
                                    <p:animScale>
                                      <p:cBhvr>
                                        <p:cTn id="23" dur="26">
                                          <p:stCondLst>
                                            <p:cond delay="1808"/>
                                          </p:stCondLst>
                                        </p:cTn>
                                        <p:tgtEl>
                                          <p:spTgt spid="8"/>
                                        </p:tgtEl>
                                      </p:cBhvr>
                                      <p:to x="100000" y="95000"/>
                                    </p:animScale>
                                    <p:animScale>
                                      <p:cBhvr>
                                        <p:cTn id="24" dur="166" decel="50000">
                                          <p:stCondLst>
                                            <p:cond delay="1834"/>
                                          </p:stCondLst>
                                        </p:cTn>
                                        <p:tgtEl>
                                          <p:spTgt spid="8"/>
                                        </p:tgtEl>
                                      </p:cBhvr>
                                      <p:to x="100000" y="100000"/>
                                    </p:animScale>
                                  </p:childTnLst>
                                </p:cTn>
                              </p:par>
                              <p:par>
                                <p:cTn id="25" presetID="26"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80">
                                          <p:stCondLst>
                                            <p:cond delay="0"/>
                                          </p:stCondLst>
                                        </p:cTn>
                                        <p:tgtEl>
                                          <p:spTgt spid="11"/>
                                        </p:tgtEl>
                                      </p:cBhvr>
                                    </p:animEffect>
                                    <p:anim calcmode="lin" valueType="num">
                                      <p:cBhvr>
                                        <p:cTn id="2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3" dur="26">
                                          <p:stCondLst>
                                            <p:cond delay="650"/>
                                          </p:stCondLst>
                                        </p:cTn>
                                        <p:tgtEl>
                                          <p:spTgt spid="11"/>
                                        </p:tgtEl>
                                      </p:cBhvr>
                                      <p:to x="100000" y="60000"/>
                                    </p:animScale>
                                    <p:animScale>
                                      <p:cBhvr>
                                        <p:cTn id="34" dur="166" decel="50000">
                                          <p:stCondLst>
                                            <p:cond delay="676"/>
                                          </p:stCondLst>
                                        </p:cTn>
                                        <p:tgtEl>
                                          <p:spTgt spid="11"/>
                                        </p:tgtEl>
                                      </p:cBhvr>
                                      <p:to x="100000" y="100000"/>
                                    </p:animScale>
                                    <p:animScale>
                                      <p:cBhvr>
                                        <p:cTn id="35" dur="26">
                                          <p:stCondLst>
                                            <p:cond delay="1312"/>
                                          </p:stCondLst>
                                        </p:cTn>
                                        <p:tgtEl>
                                          <p:spTgt spid="11"/>
                                        </p:tgtEl>
                                      </p:cBhvr>
                                      <p:to x="100000" y="80000"/>
                                    </p:animScale>
                                    <p:animScale>
                                      <p:cBhvr>
                                        <p:cTn id="36" dur="166" decel="50000">
                                          <p:stCondLst>
                                            <p:cond delay="1338"/>
                                          </p:stCondLst>
                                        </p:cTn>
                                        <p:tgtEl>
                                          <p:spTgt spid="11"/>
                                        </p:tgtEl>
                                      </p:cBhvr>
                                      <p:to x="100000" y="100000"/>
                                    </p:animScale>
                                    <p:animScale>
                                      <p:cBhvr>
                                        <p:cTn id="37" dur="26">
                                          <p:stCondLst>
                                            <p:cond delay="1642"/>
                                          </p:stCondLst>
                                        </p:cTn>
                                        <p:tgtEl>
                                          <p:spTgt spid="11"/>
                                        </p:tgtEl>
                                      </p:cBhvr>
                                      <p:to x="100000" y="90000"/>
                                    </p:animScale>
                                    <p:animScale>
                                      <p:cBhvr>
                                        <p:cTn id="38" dur="166" decel="50000">
                                          <p:stCondLst>
                                            <p:cond delay="1668"/>
                                          </p:stCondLst>
                                        </p:cTn>
                                        <p:tgtEl>
                                          <p:spTgt spid="11"/>
                                        </p:tgtEl>
                                      </p:cBhvr>
                                      <p:to x="100000" y="100000"/>
                                    </p:animScale>
                                    <p:animScale>
                                      <p:cBhvr>
                                        <p:cTn id="39" dur="26">
                                          <p:stCondLst>
                                            <p:cond delay="1808"/>
                                          </p:stCondLst>
                                        </p:cTn>
                                        <p:tgtEl>
                                          <p:spTgt spid="11"/>
                                        </p:tgtEl>
                                      </p:cBhvr>
                                      <p:to x="100000" y="95000"/>
                                    </p:animScale>
                                    <p:animScale>
                                      <p:cBhvr>
                                        <p:cTn id="40" dur="166" decel="50000">
                                          <p:stCondLst>
                                            <p:cond delay="1834"/>
                                          </p:stCondLst>
                                        </p:cTn>
                                        <p:tgtEl>
                                          <p:spTgt spid="11"/>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80">
                                          <p:stCondLst>
                                            <p:cond delay="0"/>
                                          </p:stCondLst>
                                        </p:cTn>
                                        <p:tgtEl>
                                          <p:spTgt spid="12"/>
                                        </p:tgtEl>
                                      </p:cBhvr>
                                    </p:animEffect>
                                    <p:anim calcmode="lin" valueType="num">
                                      <p:cBhvr>
                                        <p:cTn id="4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1" dur="26">
                                          <p:stCondLst>
                                            <p:cond delay="650"/>
                                          </p:stCondLst>
                                        </p:cTn>
                                        <p:tgtEl>
                                          <p:spTgt spid="12"/>
                                        </p:tgtEl>
                                      </p:cBhvr>
                                      <p:to x="100000" y="60000"/>
                                    </p:animScale>
                                    <p:animScale>
                                      <p:cBhvr>
                                        <p:cTn id="52" dur="166" decel="50000">
                                          <p:stCondLst>
                                            <p:cond delay="676"/>
                                          </p:stCondLst>
                                        </p:cTn>
                                        <p:tgtEl>
                                          <p:spTgt spid="12"/>
                                        </p:tgtEl>
                                      </p:cBhvr>
                                      <p:to x="100000" y="100000"/>
                                    </p:animScale>
                                    <p:animScale>
                                      <p:cBhvr>
                                        <p:cTn id="53" dur="26">
                                          <p:stCondLst>
                                            <p:cond delay="1312"/>
                                          </p:stCondLst>
                                        </p:cTn>
                                        <p:tgtEl>
                                          <p:spTgt spid="12"/>
                                        </p:tgtEl>
                                      </p:cBhvr>
                                      <p:to x="100000" y="80000"/>
                                    </p:animScale>
                                    <p:animScale>
                                      <p:cBhvr>
                                        <p:cTn id="54" dur="166" decel="50000">
                                          <p:stCondLst>
                                            <p:cond delay="1338"/>
                                          </p:stCondLst>
                                        </p:cTn>
                                        <p:tgtEl>
                                          <p:spTgt spid="12"/>
                                        </p:tgtEl>
                                      </p:cBhvr>
                                      <p:to x="100000" y="100000"/>
                                    </p:animScale>
                                    <p:animScale>
                                      <p:cBhvr>
                                        <p:cTn id="55" dur="26">
                                          <p:stCondLst>
                                            <p:cond delay="1642"/>
                                          </p:stCondLst>
                                        </p:cTn>
                                        <p:tgtEl>
                                          <p:spTgt spid="12"/>
                                        </p:tgtEl>
                                      </p:cBhvr>
                                      <p:to x="100000" y="90000"/>
                                    </p:animScale>
                                    <p:animScale>
                                      <p:cBhvr>
                                        <p:cTn id="56" dur="166" decel="50000">
                                          <p:stCondLst>
                                            <p:cond delay="1668"/>
                                          </p:stCondLst>
                                        </p:cTn>
                                        <p:tgtEl>
                                          <p:spTgt spid="12"/>
                                        </p:tgtEl>
                                      </p:cBhvr>
                                      <p:to x="100000" y="100000"/>
                                    </p:animScale>
                                    <p:animScale>
                                      <p:cBhvr>
                                        <p:cTn id="57" dur="26">
                                          <p:stCondLst>
                                            <p:cond delay="1808"/>
                                          </p:stCondLst>
                                        </p:cTn>
                                        <p:tgtEl>
                                          <p:spTgt spid="12"/>
                                        </p:tgtEl>
                                      </p:cBhvr>
                                      <p:to x="100000" y="95000"/>
                                    </p:animScale>
                                    <p:animScale>
                                      <p:cBhvr>
                                        <p:cTn id="58" dur="166" decel="50000">
                                          <p:stCondLst>
                                            <p:cond delay="1834"/>
                                          </p:stCondLst>
                                        </p:cTn>
                                        <p:tgtEl>
                                          <p:spTgt spid="12"/>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580">
                                          <p:stCondLst>
                                            <p:cond delay="0"/>
                                          </p:stCondLst>
                                        </p:cTn>
                                        <p:tgtEl>
                                          <p:spTgt spid="14"/>
                                        </p:tgtEl>
                                      </p:cBhvr>
                                    </p:animEffect>
                                    <p:anim calcmode="lin" valueType="num">
                                      <p:cBhvr>
                                        <p:cTn id="6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7" dur="26">
                                          <p:stCondLst>
                                            <p:cond delay="650"/>
                                          </p:stCondLst>
                                        </p:cTn>
                                        <p:tgtEl>
                                          <p:spTgt spid="14"/>
                                        </p:tgtEl>
                                      </p:cBhvr>
                                      <p:to x="100000" y="60000"/>
                                    </p:animScale>
                                    <p:animScale>
                                      <p:cBhvr>
                                        <p:cTn id="68" dur="166" decel="50000">
                                          <p:stCondLst>
                                            <p:cond delay="676"/>
                                          </p:stCondLst>
                                        </p:cTn>
                                        <p:tgtEl>
                                          <p:spTgt spid="14"/>
                                        </p:tgtEl>
                                      </p:cBhvr>
                                      <p:to x="100000" y="100000"/>
                                    </p:animScale>
                                    <p:animScale>
                                      <p:cBhvr>
                                        <p:cTn id="69" dur="26">
                                          <p:stCondLst>
                                            <p:cond delay="1312"/>
                                          </p:stCondLst>
                                        </p:cTn>
                                        <p:tgtEl>
                                          <p:spTgt spid="14"/>
                                        </p:tgtEl>
                                      </p:cBhvr>
                                      <p:to x="100000" y="80000"/>
                                    </p:animScale>
                                    <p:animScale>
                                      <p:cBhvr>
                                        <p:cTn id="70" dur="166" decel="50000">
                                          <p:stCondLst>
                                            <p:cond delay="1338"/>
                                          </p:stCondLst>
                                        </p:cTn>
                                        <p:tgtEl>
                                          <p:spTgt spid="14"/>
                                        </p:tgtEl>
                                      </p:cBhvr>
                                      <p:to x="100000" y="100000"/>
                                    </p:animScale>
                                    <p:animScale>
                                      <p:cBhvr>
                                        <p:cTn id="71" dur="26">
                                          <p:stCondLst>
                                            <p:cond delay="1642"/>
                                          </p:stCondLst>
                                        </p:cTn>
                                        <p:tgtEl>
                                          <p:spTgt spid="14"/>
                                        </p:tgtEl>
                                      </p:cBhvr>
                                      <p:to x="100000" y="90000"/>
                                    </p:animScale>
                                    <p:animScale>
                                      <p:cBhvr>
                                        <p:cTn id="72" dur="166" decel="50000">
                                          <p:stCondLst>
                                            <p:cond delay="1668"/>
                                          </p:stCondLst>
                                        </p:cTn>
                                        <p:tgtEl>
                                          <p:spTgt spid="14"/>
                                        </p:tgtEl>
                                      </p:cBhvr>
                                      <p:to x="100000" y="100000"/>
                                    </p:animScale>
                                    <p:animScale>
                                      <p:cBhvr>
                                        <p:cTn id="73" dur="26">
                                          <p:stCondLst>
                                            <p:cond delay="1808"/>
                                          </p:stCondLst>
                                        </p:cTn>
                                        <p:tgtEl>
                                          <p:spTgt spid="14"/>
                                        </p:tgtEl>
                                      </p:cBhvr>
                                      <p:to x="100000" y="95000"/>
                                    </p:animScale>
                                    <p:animScale>
                                      <p:cBhvr>
                                        <p:cTn id="74" dur="166" decel="50000">
                                          <p:stCondLst>
                                            <p:cond delay="1834"/>
                                          </p:stCondLst>
                                        </p:cTn>
                                        <p:tgtEl>
                                          <p:spTgt spid="14"/>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down)">
                                      <p:cBhvr>
                                        <p:cTn id="79" dur="580">
                                          <p:stCondLst>
                                            <p:cond delay="0"/>
                                          </p:stCondLst>
                                        </p:cTn>
                                        <p:tgtEl>
                                          <p:spTgt spid="18"/>
                                        </p:tgtEl>
                                      </p:cBhvr>
                                    </p:animEffect>
                                    <p:anim calcmode="lin" valueType="num">
                                      <p:cBhvr>
                                        <p:cTn id="8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85" dur="26">
                                          <p:stCondLst>
                                            <p:cond delay="650"/>
                                          </p:stCondLst>
                                        </p:cTn>
                                        <p:tgtEl>
                                          <p:spTgt spid="18"/>
                                        </p:tgtEl>
                                      </p:cBhvr>
                                      <p:to x="100000" y="60000"/>
                                    </p:animScale>
                                    <p:animScale>
                                      <p:cBhvr>
                                        <p:cTn id="86" dur="166" decel="50000">
                                          <p:stCondLst>
                                            <p:cond delay="676"/>
                                          </p:stCondLst>
                                        </p:cTn>
                                        <p:tgtEl>
                                          <p:spTgt spid="18"/>
                                        </p:tgtEl>
                                      </p:cBhvr>
                                      <p:to x="100000" y="100000"/>
                                    </p:animScale>
                                    <p:animScale>
                                      <p:cBhvr>
                                        <p:cTn id="87" dur="26">
                                          <p:stCondLst>
                                            <p:cond delay="1312"/>
                                          </p:stCondLst>
                                        </p:cTn>
                                        <p:tgtEl>
                                          <p:spTgt spid="18"/>
                                        </p:tgtEl>
                                      </p:cBhvr>
                                      <p:to x="100000" y="80000"/>
                                    </p:animScale>
                                    <p:animScale>
                                      <p:cBhvr>
                                        <p:cTn id="88" dur="166" decel="50000">
                                          <p:stCondLst>
                                            <p:cond delay="1338"/>
                                          </p:stCondLst>
                                        </p:cTn>
                                        <p:tgtEl>
                                          <p:spTgt spid="18"/>
                                        </p:tgtEl>
                                      </p:cBhvr>
                                      <p:to x="100000" y="100000"/>
                                    </p:animScale>
                                    <p:animScale>
                                      <p:cBhvr>
                                        <p:cTn id="89" dur="26">
                                          <p:stCondLst>
                                            <p:cond delay="1642"/>
                                          </p:stCondLst>
                                        </p:cTn>
                                        <p:tgtEl>
                                          <p:spTgt spid="18"/>
                                        </p:tgtEl>
                                      </p:cBhvr>
                                      <p:to x="100000" y="90000"/>
                                    </p:animScale>
                                    <p:animScale>
                                      <p:cBhvr>
                                        <p:cTn id="90" dur="166" decel="50000">
                                          <p:stCondLst>
                                            <p:cond delay="1668"/>
                                          </p:stCondLst>
                                        </p:cTn>
                                        <p:tgtEl>
                                          <p:spTgt spid="18"/>
                                        </p:tgtEl>
                                      </p:cBhvr>
                                      <p:to x="100000" y="100000"/>
                                    </p:animScale>
                                    <p:animScale>
                                      <p:cBhvr>
                                        <p:cTn id="91" dur="26">
                                          <p:stCondLst>
                                            <p:cond delay="1808"/>
                                          </p:stCondLst>
                                        </p:cTn>
                                        <p:tgtEl>
                                          <p:spTgt spid="18"/>
                                        </p:tgtEl>
                                      </p:cBhvr>
                                      <p:to x="100000" y="95000"/>
                                    </p:animScale>
                                    <p:animScale>
                                      <p:cBhvr>
                                        <p:cTn id="92" dur="166" decel="50000">
                                          <p:stCondLst>
                                            <p:cond delay="1834"/>
                                          </p:stCondLst>
                                        </p:cTn>
                                        <p:tgtEl>
                                          <p:spTgt spid="18"/>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down)">
                                      <p:cBhvr>
                                        <p:cTn id="95" dur="580">
                                          <p:stCondLst>
                                            <p:cond delay="0"/>
                                          </p:stCondLst>
                                        </p:cTn>
                                        <p:tgtEl>
                                          <p:spTgt spid="15"/>
                                        </p:tgtEl>
                                      </p:cBhvr>
                                    </p:animEffect>
                                    <p:anim calcmode="lin" valueType="num">
                                      <p:cBhvr>
                                        <p:cTn id="9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01" dur="26">
                                          <p:stCondLst>
                                            <p:cond delay="650"/>
                                          </p:stCondLst>
                                        </p:cTn>
                                        <p:tgtEl>
                                          <p:spTgt spid="15"/>
                                        </p:tgtEl>
                                      </p:cBhvr>
                                      <p:to x="100000" y="60000"/>
                                    </p:animScale>
                                    <p:animScale>
                                      <p:cBhvr>
                                        <p:cTn id="102" dur="166" decel="50000">
                                          <p:stCondLst>
                                            <p:cond delay="676"/>
                                          </p:stCondLst>
                                        </p:cTn>
                                        <p:tgtEl>
                                          <p:spTgt spid="15"/>
                                        </p:tgtEl>
                                      </p:cBhvr>
                                      <p:to x="100000" y="100000"/>
                                    </p:animScale>
                                    <p:animScale>
                                      <p:cBhvr>
                                        <p:cTn id="103" dur="26">
                                          <p:stCondLst>
                                            <p:cond delay="1312"/>
                                          </p:stCondLst>
                                        </p:cTn>
                                        <p:tgtEl>
                                          <p:spTgt spid="15"/>
                                        </p:tgtEl>
                                      </p:cBhvr>
                                      <p:to x="100000" y="80000"/>
                                    </p:animScale>
                                    <p:animScale>
                                      <p:cBhvr>
                                        <p:cTn id="104" dur="166" decel="50000">
                                          <p:stCondLst>
                                            <p:cond delay="1338"/>
                                          </p:stCondLst>
                                        </p:cTn>
                                        <p:tgtEl>
                                          <p:spTgt spid="15"/>
                                        </p:tgtEl>
                                      </p:cBhvr>
                                      <p:to x="100000" y="100000"/>
                                    </p:animScale>
                                    <p:animScale>
                                      <p:cBhvr>
                                        <p:cTn id="105" dur="26">
                                          <p:stCondLst>
                                            <p:cond delay="1642"/>
                                          </p:stCondLst>
                                        </p:cTn>
                                        <p:tgtEl>
                                          <p:spTgt spid="15"/>
                                        </p:tgtEl>
                                      </p:cBhvr>
                                      <p:to x="100000" y="90000"/>
                                    </p:animScale>
                                    <p:animScale>
                                      <p:cBhvr>
                                        <p:cTn id="106" dur="166" decel="50000">
                                          <p:stCondLst>
                                            <p:cond delay="1668"/>
                                          </p:stCondLst>
                                        </p:cTn>
                                        <p:tgtEl>
                                          <p:spTgt spid="15"/>
                                        </p:tgtEl>
                                      </p:cBhvr>
                                      <p:to x="100000" y="100000"/>
                                    </p:animScale>
                                    <p:animScale>
                                      <p:cBhvr>
                                        <p:cTn id="107" dur="26">
                                          <p:stCondLst>
                                            <p:cond delay="1808"/>
                                          </p:stCondLst>
                                        </p:cTn>
                                        <p:tgtEl>
                                          <p:spTgt spid="15"/>
                                        </p:tgtEl>
                                      </p:cBhvr>
                                      <p:to x="100000" y="95000"/>
                                    </p:animScale>
                                    <p:animScale>
                                      <p:cBhvr>
                                        <p:cTn id="108" dur="166" decel="50000">
                                          <p:stCondLst>
                                            <p:cond delay="1834"/>
                                          </p:stCondLst>
                                        </p:cTn>
                                        <p:tgtEl>
                                          <p:spTgt spid="15"/>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wipe(down)">
                                      <p:cBhvr>
                                        <p:cTn id="113" dur="580">
                                          <p:stCondLst>
                                            <p:cond delay="0"/>
                                          </p:stCondLst>
                                        </p:cTn>
                                        <p:tgtEl>
                                          <p:spTgt spid="16"/>
                                        </p:tgtEl>
                                      </p:cBhvr>
                                    </p:animEffect>
                                    <p:anim calcmode="lin" valueType="num">
                                      <p:cBhvr>
                                        <p:cTn id="11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19" dur="26">
                                          <p:stCondLst>
                                            <p:cond delay="650"/>
                                          </p:stCondLst>
                                        </p:cTn>
                                        <p:tgtEl>
                                          <p:spTgt spid="16"/>
                                        </p:tgtEl>
                                      </p:cBhvr>
                                      <p:to x="100000" y="60000"/>
                                    </p:animScale>
                                    <p:animScale>
                                      <p:cBhvr>
                                        <p:cTn id="120" dur="166" decel="50000">
                                          <p:stCondLst>
                                            <p:cond delay="676"/>
                                          </p:stCondLst>
                                        </p:cTn>
                                        <p:tgtEl>
                                          <p:spTgt spid="16"/>
                                        </p:tgtEl>
                                      </p:cBhvr>
                                      <p:to x="100000" y="100000"/>
                                    </p:animScale>
                                    <p:animScale>
                                      <p:cBhvr>
                                        <p:cTn id="121" dur="26">
                                          <p:stCondLst>
                                            <p:cond delay="1312"/>
                                          </p:stCondLst>
                                        </p:cTn>
                                        <p:tgtEl>
                                          <p:spTgt spid="16"/>
                                        </p:tgtEl>
                                      </p:cBhvr>
                                      <p:to x="100000" y="80000"/>
                                    </p:animScale>
                                    <p:animScale>
                                      <p:cBhvr>
                                        <p:cTn id="122" dur="166" decel="50000">
                                          <p:stCondLst>
                                            <p:cond delay="1338"/>
                                          </p:stCondLst>
                                        </p:cTn>
                                        <p:tgtEl>
                                          <p:spTgt spid="16"/>
                                        </p:tgtEl>
                                      </p:cBhvr>
                                      <p:to x="100000" y="100000"/>
                                    </p:animScale>
                                    <p:animScale>
                                      <p:cBhvr>
                                        <p:cTn id="123" dur="26">
                                          <p:stCondLst>
                                            <p:cond delay="1642"/>
                                          </p:stCondLst>
                                        </p:cTn>
                                        <p:tgtEl>
                                          <p:spTgt spid="16"/>
                                        </p:tgtEl>
                                      </p:cBhvr>
                                      <p:to x="100000" y="90000"/>
                                    </p:animScale>
                                    <p:animScale>
                                      <p:cBhvr>
                                        <p:cTn id="124" dur="166" decel="50000">
                                          <p:stCondLst>
                                            <p:cond delay="1668"/>
                                          </p:stCondLst>
                                        </p:cTn>
                                        <p:tgtEl>
                                          <p:spTgt spid="16"/>
                                        </p:tgtEl>
                                      </p:cBhvr>
                                      <p:to x="100000" y="100000"/>
                                    </p:animScale>
                                    <p:animScale>
                                      <p:cBhvr>
                                        <p:cTn id="125" dur="26">
                                          <p:stCondLst>
                                            <p:cond delay="1808"/>
                                          </p:stCondLst>
                                        </p:cTn>
                                        <p:tgtEl>
                                          <p:spTgt spid="16"/>
                                        </p:tgtEl>
                                      </p:cBhvr>
                                      <p:to x="100000" y="95000"/>
                                    </p:animScale>
                                    <p:animScale>
                                      <p:cBhvr>
                                        <p:cTn id="126" dur="166" decel="50000">
                                          <p:stCondLst>
                                            <p:cond delay="1834"/>
                                          </p:stCondLst>
                                        </p:cTn>
                                        <p:tgtEl>
                                          <p:spTgt spid="16"/>
                                        </p:tgtEl>
                                      </p:cBhvr>
                                      <p:to x="100000" y="100000"/>
                                    </p:animScale>
                                  </p:childTnLst>
                                </p:cTn>
                              </p:par>
                              <p:par>
                                <p:cTn id="127" presetID="26" presetClass="entr" presetSubtype="0" fill="hold" nodeType="with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wipe(down)">
                                      <p:cBhvr>
                                        <p:cTn id="129" dur="580">
                                          <p:stCondLst>
                                            <p:cond delay="0"/>
                                          </p:stCondLst>
                                        </p:cTn>
                                        <p:tgtEl>
                                          <p:spTgt spid="20"/>
                                        </p:tgtEl>
                                      </p:cBhvr>
                                    </p:animEffect>
                                    <p:anim calcmode="lin" valueType="num">
                                      <p:cBhvr>
                                        <p:cTn id="13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5" dur="26">
                                          <p:stCondLst>
                                            <p:cond delay="650"/>
                                          </p:stCondLst>
                                        </p:cTn>
                                        <p:tgtEl>
                                          <p:spTgt spid="20"/>
                                        </p:tgtEl>
                                      </p:cBhvr>
                                      <p:to x="100000" y="60000"/>
                                    </p:animScale>
                                    <p:animScale>
                                      <p:cBhvr>
                                        <p:cTn id="136" dur="166" decel="50000">
                                          <p:stCondLst>
                                            <p:cond delay="676"/>
                                          </p:stCondLst>
                                        </p:cTn>
                                        <p:tgtEl>
                                          <p:spTgt spid="20"/>
                                        </p:tgtEl>
                                      </p:cBhvr>
                                      <p:to x="100000" y="100000"/>
                                    </p:animScale>
                                    <p:animScale>
                                      <p:cBhvr>
                                        <p:cTn id="137" dur="26">
                                          <p:stCondLst>
                                            <p:cond delay="1312"/>
                                          </p:stCondLst>
                                        </p:cTn>
                                        <p:tgtEl>
                                          <p:spTgt spid="20"/>
                                        </p:tgtEl>
                                      </p:cBhvr>
                                      <p:to x="100000" y="80000"/>
                                    </p:animScale>
                                    <p:animScale>
                                      <p:cBhvr>
                                        <p:cTn id="138" dur="166" decel="50000">
                                          <p:stCondLst>
                                            <p:cond delay="1338"/>
                                          </p:stCondLst>
                                        </p:cTn>
                                        <p:tgtEl>
                                          <p:spTgt spid="20"/>
                                        </p:tgtEl>
                                      </p:cBhvr>
                                      <p:to x="100000" y="100000"/>
                                    </p:animScale>
                                    <p:animScale>
                                      <p:cBhvr>
                                        <p:cTn id="139" dur="26">
                                          <p:stCondLst>
                                            <p:cond delay="1642"/>
                                          </p:stCondLst>
                                        </p:cTn>
                                        <p:tgtEl>
                                          <p:spTgt spid="20"/>
                                        </p:tgtEl>
                                      </p:cBhvr>
                                      <p:to x="100000" y="90000"/>
                                    </p:animScale>
                                    <p:animScale>
                                      <p:cBhvr>
                                        <p:cTn id="140" dur="166" decel="50000">
                                          <p:stCondLst>
                                            <p:cond delay="1668"/>
                                          </p:stCondLst>
                                        </p:cTn>
                                        <p:tgtEl>
                                          <p:spTgt spid="20"/>
                                        </p:tgtEl>
                                      </p:cBhvr>
                                      <p:to x="100000" y="100000"/>
                                    </p:animScale>
                                    <p:animScale>
                                      <p:cBhvr>
                                        <p:cTn id="141" dur="26">
                                          <p:stCondLst>
                                            <p:cond delay="1808"/>
                                          </p:stCondLst>
                                        </p:cTn>
                                        <p:tgtEl>
                                          <p:spTgt spid="20"/>
                                        </p:tgtEl>
                                      </p:cBhvr>
                                      <p:to x="100000" y="95000"/>
                                    </p:animScale>
                                    <p:animScale>
                                      <p:cBhvr>
                                        <p:cTn id="142"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4012068" y="-105130"/>
            <a:ext cx="5882124" cy="1088631"/>
          </a:xfrm>
          <a:prstGeom prst="rect">
            <a:avLst/>
          </a:prstGeom>
        </p:spPr>
        <p:txBody>
          <a:bodyPr wrap="square" lIns="0" tIns="0" rIns="0" bIns="0" rtlCol="0" anchor="t">
            <a:spAutoFit/>
          </a:bodyPr>
          <a:lstStyle/>
          <a:p>
            <a:pPr algn="r">
              <a:lnSpc>
                <a:spcPts val="9440"/>
              </a:lnSpc>
            </a:pPr>
            <a:r>
              <a:rPr lang="en-US" sz="4000" u="sng" dirty="0">
                <a:solidFill>
                  <a:srgbClr val="FFFFFF"/>
                </a:solidFill>
                <a:latin typeface="HK Grotesk Bold"/>
                <a:ea typeface="HK Grotesk Bold"/>
                <a:cs typeface="HK Grotesk Bold"/>
                <a:sym typeface="HK Grotesk Bold"/>
              </a:rPr>
              <a:t>Version  :FingerPrint </a:t>
            </a:r>
          </a:p>
        </p:txBody>
      </p:sp>
      <p:sp>
        <p:nvSpPr>
          <p:cNvPr id="6" name="TextBox 5">
            <a:extLst>
              <a:ext uri="{FF2B5EF4-FFF2-40B4-BE49-F238E27FC236}">
                <a16:creationId xmlns:a16="http://schemas.microsoft.com/office/drawing/2014/main" id="{3A9A3A6B-4078-4691-BEB1-D462BE0879BB}"/>
              </a:ext>
            </a:extLst>
          </p:cNvPr>
          <p:cNvSpPr txBox="1"/>
          <p:nvPr/>
        </p:nvSpPr>
        <p:spPr>
          <a:xfrm>
            <a:off x="3505200" y="1454494"/>
            <a:ext cx="13716000" cy="954107"/>
          </a:xfrm>
          <a:prstGeom prst="rect">
            <a:avLst/>
          </a:prstGeom>
          <a:noFill/>
        </p:spPr>
        <p:txBody>
          <a:bodyPr wrap="square" rtlCol="0">
            <a:spAutoFit/>
          </a:bodyPr>
          <a:lstStyle/>
          <a:p>
            <a:r>
              <a:rPr lang="fr-FR" sz="2800" dirty="0">
                <a:solidFill>
                  <a:schemeClr val="bg1"/>
                </a:solidFill>
              </a:rPr>
              <a:t>Ce dataset contient des images d'empreintes digitales accompagnées de leurs étiquettes correspondantes, réparties en huit catégories distinctes. </a:t>
            </a:r>
          </a:p>
        </p:txBody>
      </p:sp>
      <p:pic>
        <p:nvPicPr>
          <p:cNvPr id="9" name="Picture 8">
            <a:extLst>
              <a:ext uri="{FF2B5EF4-FFF2-40B4-BE49-F238E27FC236}">
                <a16:creationId xmlns:a16="http://schemas.microsoft.com/office/drawing/2014/main" id="{11B77239-BFAB-4046-B1EE-471FC7CEC13A}"/>
              </a:ext>
            </a:extLst>
          </p:cNvPr>
          <p:cNvPicPr>
            <a:picLocks noChangeAspect="1"/>
          </p:cNvPicPr>
          <p:nvPr/>
        </p:nvPicPr>
        <p:blipFill>
          <a:blip r:embed="rId5"/>
          <a:stretch>
            <a:fillRect/>
          </a:stretch>
        </p:blipFill>
        <p:spPr>
          <a:xfrm>
            <a:off x="6611791" y="2974022"/>
            <a:ext cx="8528671" cy="6972344"/>
          </a:xfrm>
          <a:prstGeom prst="rect">
            <a:avLst/>
          </a:prstGeom>
        </p:spPr>
      </p:pic>
      <p:sp>
        <p:nvSpPr>
          <p:cNvPr id="12" name="TextBox 11">
            <a:extLst>
              <a:ext uri="{FF2B5EF4-FFF2-40B4-BE49-F238E27FC236}">
                <a16:creationId xmlns:a16="http://schemas.microsoft.com/office/drawing/2014/main" id="{AA703CCE-775E-4482-AF76-CEB6693127A6}"/>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14</a:t>
            </a:r>
            <a:endParaRPr lang="fr-FR" sz="4800" b="1" dirty="0">
              <a:solidFill>
                <a:schemeClr val="bg1"/>
              </a:solidFill>
            </a:endParaRPr>
          </a:p>
        </p:txBody>
      </p:sp>
    </p:spTree>
    <p:extLst>
      <p:ext uri="{BB962C8B-B14F-4D97-AF65-F5344CB8AC3E}">
        <p14:creationId xmlns:p14="http://schemas.microsoft.com/office/powerpoint/2010/main" val="42267831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sp>
      <p:sp>
        <p:nvSpPr>
          <p:cNvPr id="4" name="TextBox 4"/>
          <p:cNvSpPr txBox="1"/>
          <p:nvPr/>
        </p:nvSpPr>
        <p:spPr>
          <a:xfrm>
            <a:off x="515876" y="626253"/>
            <a:ext cx="4538907" cy="936731"/>
          </a:xfrm>
          <a:prstGeom prst="rect">
            <a:avLst/>
          </a:prstGeom>
        </p:spPr>
        <p:txBody>
          <a:bodyPr wrap="square" lIns="0" tIns="0" rIns="0" bIns="0" rtlCol="0" anchor="t">
            <a:spAutoFit/>
          </a:bodyPr>
          <a:lstStyle/>
          <a:p>
            <a:pPr algn="ctr">
              <a:lnSpc>
                <a:spcPts val="8345"/>
              </a:lnSpc>
            </a:pPr>
            <a:r>
              <a:rPr lang="en-US" sz="3600" b="1" u="sng" dirty="0">
                <a:solidFill>
                  <a:srgbClr val="FFFFFF"/>
                </a:solidFill>
                <a:latin typeface="HK Grotesk Bold"/>
                <a:ea typeface="HK Grotesk Bold"/>
                <a:cs typeface="HK Grotesk Bold"/>
                <a:sym typeface="HK Grotesk Bold"/>
              </a:rPr>
              <a:t>Structure du dataset :</a:t>
            </a:r>
          </a:p>
        </p:txBody>
      </p:sp>
      <p:sp>
        <p:nvSpPr>
          <p:cNvPr id="5" name="Freeform 5"/>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sp>
      <p:sp>
        <p:nvSpPr>
          <p:cNvPr id="6" name="Freeform 6"/>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sp>
      <p:pic>
        <p:nvPicPr>
          <p:cNvPr id="10" name="Picture 9">
            <a:extLst>
              <a:ext uri="{FF2B5EF4-FFF2-40B4-BE49-F238E27FC236}">
                <a16:creationId xmlns:a16="http://schemas.microsoft.com/office/drawing/2014/main" id="{551DDAB4-BA80-49E7-909D-7F00E1C55369}"/>
              </a:ext>
            </a:extLst>
          </p:cNvPr>
          <p:cNvPicPr>
            <a:picLocks noChangeAspect="1"/>
          </p:cNvPicPr>
          <p:nvPr/>
        </p:nvPicPr>
        <p:blipFill>
          <a:blip r:embed="rId5"/>
          <a:stretch>
            <a:fillRect/>
          </a:stretch>
        </p:blipFill>
        <p:spPr>
          <a:xfrm>
            <a:off x="8686800" y="1819912"/>
            <a:ext cx="9296400" cy="4072866"/>
          </a:xfrm>
          <a:prstGeom prst="rect">
            <a:avLst/>
          </a:prstGeom>
        </p:spPr>
      </p:pic>
      <p:sp>
        <p:nvSpPr>
          <p:cNvPr id="11" name="TextBox 4">
            <a:extLst>
              <a:ext uri="{FF2B5EF4-FFF2-40B4-BE49-F238E27FC236}">
                <a16:creationId xmlns:a16="http://schemas.microsoft.com/office/drawing/2014/main" id="{222A7983-5678-481D-AD39-B7DAD5A9296B}"/>
              </a:ext>
            </a:extLst>
          </p:cNvPr>
          <p:cNvSpPr txBox="1"/>
          <p:nvPr/>
        </p:nvSpPr>
        <p:spPr>
          <a:xfrm>
            <a:off x="4265698" y="8275019"/>
            <a:ext cx="9906000" cy="936731"/>
          </a:xfrm>
          <a:prstGeom prst="rect">
            <a:avLst/>
          </a:prstGeom>
        </p:spPr>
        <p:txBody>
          <a:bodyPr wrap="square" lIns="0" tIns="0" rIns="0" bIns="0" rtlCol="0" anchor="t">
            <a:spAutoFit/>
          </a:bodyPr>
          <a:lstStyle/>
          <a:p>
            <a:pPr algn="ctr">
              <a:lnSpc>
                <a:spcPts val="8345"/>
              </a:lnSpc>
            </a:pPr>
            <a:r>
              <a:rPr lang="en-US" sz="3600" u="sng" dirty="0">
                <a:solidFill>
                  <a:srgbClr val="FFFFFF"/>
                </a:solidFill>
                <a:latin typeface="HK Grotesk Bold"/>
                <a:ea typeface="HK Grotesk Bold"/>
                <a:cs typeface="HK Grotesk Bold"/>
                <a:sym typeface="HK Grotesk Bold"/>
              </a:rPr>
              <a:t>Nombre d’images du dataset</a:t>
            </a:r>
            <a:r>
              <a:rPr lang="en-US" sz="3600" dirty="0">
                <a:solidFill>
                  <a:srgbClr val="FFFFFF"/>
                </a:solidFill>
                <a:latin typeface="HK Grotesk Bold"/>
                <a:ea typeface="HK Grotesk Bold"/>
                <a:cs typeface="HK Grotesk Bold"/>
                <a:sym typeface="HK Grotesk Bold"/>
              </a:rPr>
              <a:t>:  6000 images</a:t>
            </a:r>
          </a:p>
        </p:txBody>
      </p:sp>
      <p:sp>
        <p:nvSpPr>
          <p:cNvPr id="13" name="TextBox 12">
            <a:extLst>
              <a:ext uri="{FF2B5EF4-FFF2-40B4-BE49-F238E27FC236}">
                <a16:creationId xmlns:a16="http://schemas.microsoft.com/office/drawing/2014/main" id="{F46E579A-4F97-40F1-86AA-2AD41CEDBF1D}"/>
              </a:ext>
            </a:extLst>
          </p:cNvPr>
          <p:cNvSpPr txBox="1"/>
          <p:nvPr/>
        </p:nvSpPr>
        <p:spPr>
          <a:xfrm>
            <a:off x="545373" y="2847040"/>
            <a:ext cx="7703892" cy="2246769"/>
          </a:xfrm>
          <a:prstGeom prst="rect">
            <a:avLst/>
          </a:prstGeom>
          <a:noFill/>
        </p:spPr>
        <p:txBody>
          <a:bodyPr wrap="square" rtlCol="0">
            <a:spAutoFit/>
          </a:bodyPr>
          <a:lstStyle/>
          <a:p>
            <a:r>
              <a:rPr lang="fr-FR" sz="2800" dirty="0">
                <a:solidFill>
                  <a:schemeClr val="bg1"/>
                </a:solidFill>
              </a:rPr>
              <a:t>      Le dataset d'empreintes digitales est organisé sous forme de dossiers, où chaque dossier correspond à un label spécifique. Chaque dossier contient les images associées à ce label, facilitant ainsi la gestion et l'entraînement des modèles</a:t>
            </a:r>
          </a:p>
        </p:txBody>
      </p:sp>
      <p:sp>
        <p:nvSpPr>
          <p:cNvPr id="16" name="Frame 15">
            <a:extLst>
              <a:ext uri="{FF2B5EF4-FFF2-40B4-BE49-F238E27FC236}">
                <a16:creationId xmlns:a16="http://schemas.microsoft.com/office/drawing/2014/main" id="{8A8057A1-DDC3-4B97-8E86-5CD00DB89FEB}"/>
              </a:ext>
            </a:extLst>
          </p:cNvPr>
          <p:cNvSpPr/>
          <p:nvPr/>
        </p:nvSpPr>
        <p:spPr>
          <a:xfrm>
            <a:off x="4169745" y="8146396"/>
            <a:ext cx="10134600" cy="1621647"/>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15" name="TextBox 14">
            <a:extLst>
              <a:ext uri="{FF2B5EF4-FFF2-40B4-BE49-F238E27FC236}">
                <a16:creationId xmlns:a16="http://schemas.microsoft.com/office/drawing/2014/main" id="{9B960B02-865A-45E5-BD41-91C8BCEDF49B}"/>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15</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90"/>
                                          </p:val>
                                        </p:tav>
                                        <p:tav tm="100000">
                                          <p:val>
                                            <p:fltVal val="0"/>
                                          </p:val>
                                        </p:tav>
                                      </p:tavLst>
                                    </p:anim>
                                    <p:animEffect transition="in" filter="fade">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3"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p:cNvSpPr txBox="1"/>
          <p:nvPr/>
        </p:nvSpPr>
        <p:spPr>
          <a:xfrm>
            <a:off x="3336747" y="7044454"/>
            <a:ext cx="12534900" cy="1211614"/>
          </a:xfrm>
          <a:prstGeom prst="rect">
            <a:avLst/>
          </a:prstGeom>
        </p:spPr>
        <p:txBody>
          <a:bodyPr wrap="square" lIns="0" tIns="0" rIns="0" bIns="0" rtlCol="0" anchor="t">
            <a:spAutoFit/>
          </a:bodyPr>
          <a:lstStyle/>
          <a:p>
            <a:pPr algn="l">
              <a:lnSpc>
                <a:spcPts val="9440"/>
              </a:lnSpc>
            </a:pPr>
            <a:r>
              <a:rPr lang="en-US" sz="8000" b="1" dirty="0">
                <a:solidFill>
                  <a:srgbClr val="000000"/>
                </a:solidFill>
                <a:latin typeface="HK Grotesk Bold"/>
                <a:ea typeface="HK Grotesk Bold"/>
                <a:cs typeface="HK Grotesk Bold"/>
                <a:sym typeface="HK Grotesk Bold"/>
              </a:rPr>
              <a:t>Algorithms</a:t>
            </a:r>
          </a:p>
        </p:txBody>
      </p:sp>
      <p:sp>
        <p:nvSpPr>
          <p:cNvPr id="8" name="TextBox 8">
            <a:extLst>
              <a:ext uri="{FF2B5EF4-FFF2-40B4-BE49-F238E27FC236}">
                <a16:creationId xmlns:a16="http://schemas.microsoft.com/office/drawing/2014/main" id="{0E172999-BE00-438B-A5D0-9CC3F3B38135}"/>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04</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67A3FF53-8415-4135-BFCB-A528B03F3FBF}"/>
              </a:ext>
            </a:extLst>
          </p:cNvPr>
          <p:cNvSpPr txBox="1"/>
          <p:nvPr/>
        </p:nvSpPr>
        <p:spPr>
          <a:xfrm>
            <a:off x="0" y="9563100"/>
            <a:ext cx="1790223" cy="830997"/>
          </a:xfrm>
          <a:prstGeom prst="rect">
            <a:avLst/>
          </a:prstGeom>
          <a:noFill/>
        </p:spPr>
        <p:txBody>
          <a:bodyPr wrap="square" rtlCol="0">
            <a:spAutoFit/>
          </a:bodyPr>
          <a:lstStyle/>
          <a:p>
            <a:r>
              <a:rPr lang="en-US" sz="4800" b="1" dirty="0"/>
              <a:t>16</a:t>
            </a:r>
            <a:endParaRPr lang="fr-FR" sz="4800" b="1" dirty="0"/>
          </a:p>
        </p:txBody>
      </p:sp>
    </p:spTree>
    <p:extLst>
      <p:ext uri="{BB962C8B-B14F-4D97-AF65-F5344CB8AC3E}">
        <p14:creationId xmlns:p14="http://schemas.microsoft.com/office/powerpoint/2010/main" val="219234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1 :VGG model blocks (Blood approach)</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3352800" y="2261955"/>
            <a:ext cx="14554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0" i="0" u="none" strike="noStrike" cap="none" normalizeH="0" baseline="0" dirty="0">
                <a:ln>
                  <a:noFill/>
                </a:ln>
                <a:solidFill>
                  <a:schemeClr val="bg1"/>
                </a:solidFill>
                <a:effectLst/>
                <a:latin typeface="Arial" panose="020B0604020202020204" pitchFamily="34" charset="0"/>
              </a:rPr>
              <a:t>Utiliser un diagramme en blocs pour représenter chaque couche avec ses propriétés essentielles (filtres, taille du noyau, activation, pooling).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bg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5B3AE1E0-B189-42AE-A303-8B33AFD86B28}"/>
              </a:ext>
            </a:extLst>
          </p:cNvPr>
          <p:cNvSpPr>
            <a:spLocks noChangeArrowheads="1"/>
          </p:cNvSpPr>
          <p:nvPr/>
        </p:nvSpPr>
        <p:spPr bwMode="auto">
          <a:xfrm>
            <a:off x="3962400" y="6912838"/>
            <a:ext cx="13944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1" i="0" u="none" strike="noStrike" cap="none" normalizeH="0" baseline="0" dirty="0">
                <a:ln>
                  <a:noFill/>
                </a:ln>
                <a:solidFill>
                  <a:schemeClr val="bg1"/>
                </a:solidFill>
                <a:effectLst/>
                <a:latin typeface="Arial" panose="020B0604020202020204" pitchFamily="34" charset="0"/>
              </a:rPr>
              <a:t>L'architecture suit le principe des réseaux VGG mais est allégée.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2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1" i="0" u="none" strike="noStrike" cap="none" normalizeH="0" baseline="0" dirty="0">
                <a:ln>
                  <a:noFill/>
                </a:ln>
                <a:solidFill>
                  <a:schemeClr val="bg1"/>
                </a:solidFill>
                <a:effectLst/>
                <a:latin typeface="Arial" panose="020B0604020202020204" pitchFamily="34" charset="0"/>
              </a:rPr>
              <a:t>Utilise des couches convolutives, de normalisation, de pooling, et de dropout pour une meilleure performance.</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2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400" b="1" i="0" u="none" strike="noStrike" cap="none" normalizeH="0" baseline="0" dirty="0">
                <a:ln>
                  <a:noFill/>
                </a:ln>
                <a:solidFill>
                  <a:schemeClr val="bg1"/>
                </a:solidFill>
                <a:effectLst/>
                <a:latin typeface="Arial" panose="020B0604020202020204" pitchFamily="34" charset="0"/>
              </a:rPr>
              <a:t>Inclut des couches fully connected avec softmax pour la classification. </a:t>
            </a:r>
          </a:p>
        </p:txBody>
      </p:sp>
      <p:pic>
        <p:nvPicPr>
          <p:cNvPr id="14" name="Picture 13">
            <a:extLst>
              <a:ext uri="{FF2B5EF4-FFF2-40B4-BE49-F238E27FC236}">
                <a16:creationId xmlns:a16="http://schemas.microsoft.com/office/drawing/2014/main" id="{3A9D0CF6-20F2-417C-830F-73668B01D6A4}"/>
              </a:ext>
            </a:extLst>
          </p:cNvPr>
          <p:cNvPicPr>
            <a:picLocks noChangeAspect="1"/>
          </p:cNvPicPr>
          <p:nvPr/>
        </p:nvPicPr>
        <p:blipFill>
          <a:blip r:embed="rId5"/>
          <a:stretch>
            <a:fillRect/>
          </a:stretch>
        </p:blipFill>
        <p:spPr>
          <a:xfrm>
            <a:off x="3709987" y="3460749"/>
            <a:ext cx="11770477" cy="3604545"/>
          </a:xfrm>
          <a:prstGeom prst="rect">
            <a:avLst/>
          </a:prstGeom>
        </p:spPr>
      </p:pic>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1 :VGG model blocks (Blood approach)</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2819400" y="5023013"/>
            <a:ext cx="15621000"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sz="3200" b="1" u="sng" dirty="0">
                <a:solidFill>
                  <a:schemeClr val="bg1"/>
                </a:solidFill>
              </a:rPr>
              <a:t>Résumé général des couches :</a:t>
            </a:r>
          </a:p>
          <a:p>
            <a:endParaRPr lang="fr-FR" sz="3200" b="1" dirty="0">
              <a:solidFill>
                <a:schemeClr val="bg1"/>
              </a:solidFill>
            </a:endParaRPr>
          </a:p>
          <a:p>
            <a:pPr>
              <a:buFont typeface="+mj-lt"/>
              <a:buAutoNum type="arabicPeriod"/>
            </a:pPr>
            <a:r>
              <a:rPr lang="fr-FR" sz="3200" b="1" dirty="0">
                <a:solidFill>
                  <a:schemeClr val="bg1"/>
                </a:solidFill>
              </a:rPr>
              <a:t>CONV2D (32 filtres) + ReLU + BatchNorm + MaxPooling (3x3) + Dropout (25%).</a:t>
            </a:r>
            <a:endParaRPr lang="fr-FR" sz="3200" dirty="0">
              <a:solidFill>
                <a:schemeClr val="bg1"/>
              </a:solidFill>
            </a:endParaRPr>
          </a:p>
          <a:p>
            <a:pPr>
              <a:buFont typeface="+mj-lt"/>
              <a:buAutoNum type="arabicPeriod"/>
            </a:pPr>
            <a:r>
              <a:rPr lang="fr-FR" sz="3200" b="1" dirty="0">
                <a:solidFill>
                  <a:schemeClr val="bg1"/>
                </a:solidFill>
              </a:rPr>
              <a:t>(CONV2D (64 filtres) + ReLU + BatchNorm) × 2 + MaxPooling (2x2) + Dropout (25%).</a:t>
            </a:r>
            <a:endParaRPr lang="fr-FR" sz="3200" dirty="0">
              <a:solidFill>
                <a:schemeClr val="bg1"/>
              </a:solidFill>
            </a:endParaRPr>
          </a:p>
          <a:p>
            <a:pPr>
              <a:buFont typeface="+mj-lt"/>
              <a:buAutoNum type="arabicPeriod"/>
            </a:pPr>
            <a:r>
              <a:rPr lang="fr-FR" sz="3200" b="1" dirty="0">
                <a:solidFill>
                  <a:schemeClr val="bg1"/>
                </a:solidFill>
              </a:rPr>
              <a:t>(CONV2D (128 filtres) + ReLU + BatchNorm) × 2 + MaxPooling (2x2) + Dropout (25%).</a:t>
            </a:r>
            <a:endParaRPr lang="fr-FR" sz="3200" dirty="0">
              <a:solidFill>
                <a:schemeClr val="bg1"/>
              </a:solidFill>
            </a:endParaRPr>
          </a:p>
          <a:p>
            <a:pPr>
              <a:buFont typeface="+mj-lt"/>
              <a:buAutoNum type="arabicPeriod"/>
            </a:pPr>
            <a:r>
              <a:rPr lang="fr-FR" sz="3200" b="1" dirty="0">
                <a:solidFill>
                  <a:schemeClr val="bg1"/>
                </a:solidFill>
              </a:rPr>
              <a:t>Fully Connected (1024 unités) + ReLU + BatchNorm + Dropout (50%).</a:t>
            </a:r>
            <a:endParaRPr lang="fr-FR" sz="3200" dirty="0">
              <a:solidFill>
                <a:schemeClr val="bg1"/>
              </a:solidFill>
            </a:endParaRPr>
          </a:p>
          <a:p>
            <a:pPr>
              <a:buFont typeface="+mj-lt"/>
              <a:buAutoNum type="arabicPeriod"/>
            </a:pPr>
            <a:r>
              <a:rPr lang="fr-FR" sz="3200" b="1" dirty="0">
                <a:solidFill>
                  <a:schemeClr val="bg1"/>
                </a:solidFill>
              </a:rPr>
              <a:t>Dense (classes) + Softmax.</a:t>
            </a:r>
            <a:endParaRPr lang="fr-FR" sz="32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bg1"/>
              </a:solidFill>
              <a:effectLst/>
              <a:latin typeface="Arial" panose="020B0604020202020204" pitchFamily="34" charset="0"/>
            </a:endParaRPr>
          </a:p>
        </p:txBody>
      </p:sp>
      <p:pic>
        <p:nvPicPr>
          <p:cNvPr id="9" name="Picture 8">
            <a:extLst>
              <a:ext uri="{FF2B5EF4-FFF2-40B4-BE49-F238E27FC236}">
                <a16:creationId xmlns:a16="http://schemas.microsoft.com/office/drawing/2014/main" id="{FFB3B358-4AB8-4826-9C66-1F8C9DA0EDC3}"/>
              </a:ext>
            </a:extLst>
          </p:cNvPr>
          <p:cNvPicPr>
            <a:picLocks noChangeAspect="1"/>
          </p:cNvPicPr>
          <p:nvPr/>
        </p:nvPicPr>
        <p:blipFill>
          <a:blip r:embed="rId5"/>
          <a:stretch>
            <a:fillRect/>
          </a:stretch>
        </p:blipFill>
        <p:spPr>
          <a:xfrm>
            <a:off x="3733800" y="1267880"/>
            <a:ext cx="11770477" cy="3604545"/>
          </a:xfrm>
          <a:prstGeom prst="rect">
            <a:avLst/>
          </a:prstGeom>
        </p:spPr>
      </p:pic>
      <p:sp>
        <p:nvSpPr>
          <p:cNvPr id="6" name="TextBox 5">
            <a:extLst>
              <a:ext uri="{FF2B5EF4-FFF2-40B4-BE49-F238E27FC236}">
                <a16:creationId xmlns:a16="http://schemas.microsoft.com/office/drawing/2014/main" id="{970725E6-5C09-4C00-860E-33703DD4A248}"/>
              </a:ext>
            </a:extLst>
          </p:cNvPr>
          <p:cNvSpPr txBox="1"/>
          <p:nvPr/>
        </p:nvSpPr>
        <p:spPr>
          <a:xfrm>
            <a:off x="2819400" y="8941301"/>
            <a:ext cx="12954000" cy="584775"/>
          </a:xfrm>
          <a:prstGeom prst="rect">
            <a:avLst/>
          </a:prstGeom>
          <a:noFill/>
        </p:spPr>
        <p:txBody>
          <a:bodyPr wrap="square" rtlCol="0">
            <a:spAutoFit/>
          </a:bodyPr>
          <a:lstStyle/>
          <a:p>
            <a:r>
              <a:rPr lang="en-US" sz="3200" b="1" u="sng" dirty="0">
                <a:solidFill>
                  <a:schemeClr val="bg1"/>
                </a:solidFill>
              </a:rPr>
              <a:t>Optimizer </a:t>
            </a:r>
            <a:r>
              <a:rPr lang="en-US" sz="3200" b="1" dirty="0">
                <a:solidFill>
                  <a:schemeClr val="bg1"/>
                </a:solidFill>
              </a:rPr>
              <a:t>: ADAM with alpha = 0,001 </a:t>
            </a:r>
            <a:endParaRPr lang="fr-FR" sz="3200" b="1" dirty="0">
              <a:solidFill>
                <a:schemeClr val="bg1"/>
              </a:solidFill>
            </a:endParaRPr>
          </a:p>
        </p:txBody>
      </p:sp>
      <p:sp>
        <p:nvSpPr>
          <p:cNvPr id="14" name="TextBox 13">
            <a:extLst>
              <a:ext uri="{FF2B5EF4-FFF2-40B4-BE49-F238E27FC236}">
                <a16:creationId xmlns:a16="http://schemas.microsoft.com/office/drawing/2014/main" id="{DD8EA81B-2D1B-4865-BB86-E84F2039C33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18</a:t>
            </a:r>
            <a:endParaRPr lang="fr-FR" sz="4800" b="1" dirty="0">
              <a:solidFill>
                <a:schemeClr val="bg1"/>
              </a:solidFill>
            </a:endParaRPr>
          </a:p>
        </p:txBody>
      </p:sp>
    </p:spTree>
    <p:extLst>
      <p:ext uri="{BB962C8B-B14F-4D97-AF65-F5344CB8AC3E}">
        <p14:creationId xmlns:p14="http://schemas.microsoft.com/office/powerpoint/2010/main" val="1841868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1 :VGG model blocks (Blood approach)</a:t>
            </a:r>
          </a:p>
          <a:p>
            <a:pPr algn="r">
              <a:lnSpc>
                <a:spcPts val="9440"/>
              </a:lnSpc>
            </a:pPr>
            <a:r>
              <a:rPr lang="en-US" sz="1600" b="1" dirty="0">
                <a:solidFill>
                  <a:srgbClr val="FFFFFF"/>
                </a:solidFill>
                <a:latin typeface="HK Grotesk Bold"/>
                <a:ea typeface="HK Grotesk Bold"/>
                <a:cs typeface="HK Grotesk Bold"/>
                <a:sym typeface="HK Grotesk Bold"/>
              </a:rPr>
              <a:t>    </a:t>
            </a:r>
          </a:p>
        </p:txBody>
      </p:sp>
      <p:pic>
        <p:nvPicPr>
          <p:cNvPr id="8" name="Picture 7">
            <a:extLst>
              <a:ext uri="{FF2B5EF4-FFF2-40B4-BE49-F238E27FC236}">
                <a16:creationId xmlns:a16="http://schemas.microsoft.com/office/drawing/2014/main" id="{EBBE661D-1FCE-41D4-8DB5-F87BAECC9DED}"/>
              </a:ext>
            </a:extLst>
          </p:cNvPr>
          <p:cNvPicPr>
            <a:picLocks noChangeAspect="1"/>
          </p:cNvPicPr>
          <p:nvPr/>
        </p:nvPicPr>
        <p:blipFill>
          <a:blip r:embed="rId5"/>
          <a:stretch>
            <a:fillRect/>
          </a:stretch>
        </p:blipFill>
        <p:spPr>
          <a:xfrm>
            <a:off x="6533519" y="1775127"/>
            <a:ext cx="8599634" cy="6488214"/>
          </a:xfrm>
          <a:prstGeom prst="rect">
            <a:avLst/>
          </a:prstGeom>
        </p:spPr>
      </p:pic>
      <p:sp>
        <p:nvSpPr>
          <p:cNvPr id="12" name="TextBox 11">
            <a:extLst>
              <a:ext uri="{FF2B5EF4-FFF2-40B4-BE49-F238E27FC236}">
                <a16:creationId xmlns:a16="http://schemas.microsoft.com/office/drawing/2014/main" id="{29264A0E-E5B9-4D39-84AF-F29D52B58765}"/>
              </a:ext>
            </a:extLst>
          </p:cNvPr>
          <p:cNvSpPr txBox="1"/>
          <p:nvPr/>
        </p:nvSpPr>
        <p:spPr>
          <a:xfrm>
            <a:off x="9677400" y="9258300"/>
            <a:ext cx="8382000" cy="400110"/>
          </a:xfrm>
          <a:prstGeom prst="rect">
            <a:avLst/>
          </a:prstGeom>
          <a:noFill/>
        </p:spPr>
        <p:txBody>
          <a:bodyPr wrap="square" rtlCol="0">
            <a:spAutoFit/>
          </a:bodyPr>
          <a:lstStyle/>
          <a:p>
            <a:r>
              <a:rPr lang="en-US" sz="2000" b="1" u="sng" dirty="0">
                <a:solidFill>
                  <a:schemeClr val="bg1"/>
                </a:solidFill>
              </a:rPr>
              <a:t>Link</a:t>
            </a:r>
            <a:r>
              <a:rPr lang="en-US" sz="2000" b="1" u="sng" dirty="0">
                <a:solidFill>
                  <a:schemeClr val="tx2">
                    <a:lumMod val="60000"/>
                    <a:lumOff val="40000"/>
                  </a:schemeClr>
                </a:solidFill>
              </a:rPr>
              <a:t>:  https://github.com/Yash-Rathod/Blood-Group-Detection/tree/master</a:t>
            </a:r>
            <a:endParaRPr lang="fr-FR" sz="2000" b="1" u="sng" dirty="0">
              <a:solidFill>
                <a:schemeClr val="tx2">
                  <a:lumMod val="60000"/>
                  <a:lumOff val="40000"/>
                </a:schemeClr>
              </a:solidFill>
            </a:endParaRPr>
          </a:p>
        </p:txBody>
      </p:sp>
      <p:sp>
        <p:nvSpPr>
          <p:cNvPr id="17" name="TextBox 16">
            <a:extLst>
              <a:ext uri="{FF2B5EF4-FFF2-40B4-BE49-F238E27FC236}">
                <a16:creationId xmlns:a16="http://schemas.microsoft.com/office/drawing/2014/main" id="{959CEE92-FEDA-4574-BE67-5C759B9A949E}"/>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19</a:t>
            </a:r>
            <a:endParaRPr lang="fr-FR" sz="4800" b="1" dirty="0">
              <a:solidFill>
                <a:schemeClr val="bg1"/>
              </a:solidFill>
            </a:endParaRPr>
          </a:p>
        </p:txBody>
      </p:sp>
    </p:spTree>
    <p:extLst>
      <p:ext uri="{BB962C8B-B14F-4D97-AF65-F5344CB8AC3E}">
        <p14:creationId xmlns:p14="http://schemas.microsoft.com/office/powerpoint/2010/main" val="4257583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sp>
        <p:nvSpPr>
          <p:cNvPr id="9" name="TextBox 8">
            <a:extLst>
              <a:ext uri="{FF2B5EF4-FFF2-40B4-BE49-F238E27FC236}">
                <a16:creationId xmlns:a16="http://schemas.microsoft.com/office/drawing/2014/main" id="{9A675394-6C3D-47E3-85F8-302DC918F5C6}"/>
              </a:ext>
            </a:extLst>
          </p:cNvPr>
          <p:cNvSpPr txBox="1"/>
          <p:nvPr/>
        </p:nvSpPr>
        <p:spPr>
          <a:xfrm>
            <a:off x="6558116" y="172488"/>
            <a:ext cx="5181600" cy="1107996"/>
          </a:xfrm>
          <a:prstGeom prst="rect">
            <a:avLst/>
          </a:prstGeom>
          <a:noFill/>
        </p:spPr>
        <p:txBody>
          <a:bodyPr wrap="square" rtlCol="0">
            <a:spAutoFit/>
          </a:bodyPr>
          <a:lstStyle/>
          <a:p>
            <a:r>
              <a:rPr lang="en-US" sz="6600" b="1" u="sng" dirty="0">
                <a:solidFill>
                  <a:schemeClr val="bg1"/>
                </a:solidFill>
              </a:rPr>
              <a:t>LE PLAN</a:t>
            </a:r>
            <a:endParaRPr lang="fr-FR" sz="6600" b="1" u="sng" dirty="0">
              <a:solidFill>
                <a:schemeClr val="bg1"/>
              </a:solidFill>
            </a:endParaRPr>
          </a:p>
        </p:txBody>
      </p:sp>
      <p:sp>
        <p:nvSpPr>
          <p:cNvPr id="10" name="TextBox 8">
            <a:extLst>
              <a:ext uri="{FF2B5EF4-FFF2-40B4-BE49-F238E27FC236}">
                <a16:creationId xmlns:a16="http://schemas.microsoft.com/office/drawing/2014/main" id="{13D5F8EA-8B7B-405B-9003-B065D0F2EA46}"/>
              </a:ext>
            </a:extLst>
          </p:cNvPr>
          <p:cNvSpPr txBox="1"/>
          <p:nvPr/>
        </p:nvSpPr>
        <p:spPr>
          <a:xfrm>
            <a:off x="1219200" y="1945868"/>
            <a:ext cx="7792913" cy="1055802"/>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01  </a:t>
            </a:r>
            <a:r>
              <a:rPr lang="en-US" sz="3600" b="1" i="1" dirty="0">
                <a:solidFill>
                  <a:srgbClr val="FFFFFF"/>
                </a:solidFill>
                <a:latin typeface="HK Grotesk Bold"/>
                <a:ea typeface="HK Grotesk Bold"/>
                <a:cs typeface="HK Grotesk Bold"/>
                <a:sym typeface="HK Grotesk Bold"/>
              </a:rPr>
              <a:t>La definition du probleme </a:t>
            </a:r>
            <a:endParaRPr lang="en-US" sz="6877" b="1" i="1" dirty="0">
              <a:solidFill>
                <a:srgbClr val="FFFFFF"/>
              </a:solidFill>
              <a:latin typeface="HK Grotesk Bold"/>
              <a:ea typeface="HK Grotesk Bold"/>
              <a:cs typeface="HK Grotesk Bold"/>
              <a:sym typeface="HK Grotesk Bold"/>
            </a:endParaRPr>
          </a:p>
        </p:txBody>
      </p:sp>
      <p:sp>
        <p:nvSpPr>
          <p:cNvPr id="11" name="TextBox 8">
            <a:extLst>
              <a:ext uri="{FF2B5EF4-FFF2-40B4-BE49-F238E27FC236}">
                <a16:creationId xmlns:a16="http://schemas.microsoft.com/office/drawing/2014/main" id="{2F3D0A28-1383-42E3-8EF6-B806FFDF9F5A}"/>
              </a:ext>
            </a:extLst>
          </p:cNvPr>
          <p:cNvSpPr txBox="1"/>
          <p:nvPr/>
        </p:nvSpPr>
        <p:spPr>
          <a:xfrm>
            <a:off x="1219200" y="3414802"/>
            <a:ext cx="4522839" cy="1055802"/>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02  </a:t>
            </a:r>
            <a:r>
              <a:rPr lang="fr-FR" sz="3600" b="1" i="1" dirty="0">
                <a:solidFill>
                  <a:srgbClr val="FFFFFF"/>
                </a:solidFill>
                <a:latin typeface="HK Grotesk Bold"/>
              </a:rPr>
              <a:t>Applications</a:t>
            </a:r>
            <a:endParaRPr lang="en-US" sz="3600" b="1" i="1" dirty="0">
              <a:solidFill>
                <a:srgbClr val="FFFFFF"/>
              </a:solidFill>
              <a:latin typeface="HK Grotesk Bold"/>
              <a:sym typeface="HK Grotesk Bold"/>
            </a:endParaRPr>
          </a:p>
        </p:txBody>
      </p:sp>
      <p:sp>
        <p:nvSpPr>
          <p:cNvPr id="12" name="TextBox 8">
            <a:extLst>
              <a:ext uri="{FF2B5EF4-FFF2-40B4-BE49-F238E27FC236}">
                <a16:creationId xmlns:a16="http://schemas.microsoft.com/office/drawing/2014/main" id="{046037EA-E544-4640-84ED-1CEBBD090DCD}"/>
              </a:ext>
            </a:extLst>
          </p:cNvPr>
          <p:cNvSpPr txBox="1"/>
          <p:nvPr/>
        </p:nvSpPr>
        <p:spPr>
          <a:xfrm>
            <a:off x="1197077" y="4720865"/>
            <a:ext cx="5361039" cy="1055802"/>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03  </a:t>
            </a:r>
            <a:r>
              <a:rPr lang="fr-FR" sz="3600" b="1" i="1" dirty="0">
                <a:solidFill>
                  <a:srgbClr val="FFFFFF"/>
                </a:solidFill>
                <a:latin typeface="HK Grotesk Bold"/>
              </a:rPr>
              <a:t>Jeux de Données</a:t>
            </a:r>
            <a:endParaRPr lang="en-US" sz="3600" b="1" i="1" dirty="0">
              <a:solidFill>
                <a:srgbClr val="FFFFFF"/>
              </a:solidFill>
              <a:latin typeface="HK Grotesk Bold"/>
              <a:sym typeface="HK Grotesk Bold"/>
            </a:endParaRPr>
          </a:p>
        </p:txBody>
      </p:sp>
      <p:sp>
        <p:nvSpPr>
          <p:cNvPr id="13" name="TextBox 8">
            <a:extLst>
              <a:ext uri="{FF2B5EF4-FFF2-40B4-BE49-F238E27FC236}">
                <a16:creationId xmlns:a16="http://schemas.microsoft.com/office/drawing/2014/main" id="{5C2CC13C-2A90-443F-A9EA-30DD5E286680}"/>
              </a:ext>
            </a:extLst>
          </p:cNvPr>
          <p:cNvSpPr txBox="1"/>
          <p:nvPr/>
        </p:nvSpPr>
        <p:spPr>
          <a:xfrm>
            <a:off x="1197077" y="6192772"/>
            <a:ext cx="4245528" cy="1055802"/>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04  </a:t>
            </a:r>
            <a:r>
              <a:rPr lang="fr-FR" sz="3600" b="1" i="1" dirty="0">
                <a:solidFill>
                  <a:srgbClr val="FFFFFF"/>
                </a:solidFill>
                <a:latin typeface="HK Grotesk Bold"/>
              </a:rPr>
              <a:t>Algorithmes</a:t>
            </a:r>
            <a:endParaRPr lang="en-US" sz="3600" b="1" i="1" dirty="0">
              <a:solidFill>
                <a:srgbClr val="FFFFFF"/>
              </a:solidFill>
              <a:latin typeface="HK Grotesk Bold"/>
              <a:sym typeface="HK Grotesk Bold"/>
            </a:endParaRPr>
          </a:p>
        </p:txBody>
      </p:sp>
      <p:sp>
        <p:nvSpPr>
          <p:cNvPr id="14" name="TextBox 8">
            <a:extLst>
              <a:ext uri="{FF2B5EF4-FFF2-40B4-BE49-F238E27FC236}">
                <a16:creationId xmlns:a16="http://schemas.microsoft.com/office/drawing/2014/main" id="{1A136E9A-3B11-4777-A880-C374E9BDB6E6}"/>
              </a:ext>
            </a:extLst>
          </p:cNvPr>
          <p:cNvSpPr txBox="1"/>
          <p:nvPr/>
        </p:nvSpPr>
        <p:spPr>
          <a:xfrm>
            <a:off x="1219200" y="7658733"/>
            <a:ext cx="5845728" cy="1055802"/>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05  </a:t>
            </a:r>
            <a:r>
              <a:rPr lang="fr-FR" sz="3600" b="1" i="1" dirty="0">
                <a:solidFill>
                  <a:srgbClr val="FFFFFF"/>
                </a:solidFill>
                <a:latin typeface="HK Grotesk Bold"/>
              </a:rPr>
              <a:t>Défis et perspectives</a:t>
            </a:r>
            <a:endParaRPr lang="en-US" sz="3600" b="1" i="1" dirty="0">
              <a:solidFill>
                <a:srgbClr val="FFFFFF"/>
              </a:solidFill>
              <a:latin typeface="HK Grotesk Bold"/>
              <a:sym typeface="HK Grotesk Bold"/>
            </a:endParaRPr>
          </a:p>
        </p:txBody>
      </p:sp>
      <p:sp>
        <p:nvSpPr>
          <p:cNvPr id="15" name="TextBox 14">
            <a:extLst>
              <a:ext uri="{FF2B5EF4-FFF2-40B4-BE49-F238E27FC236}">
                <a16:creationId xmlns:a16="http://schemas.microsoft.com/office/drawing/2014/main" id="{940D0B71-C189-4C85-9CD0-49145846915E}"/>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2</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985484" y="7774271"/>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373808" y="3790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1394449" y="-190500"/>
            <a:ext cx="144780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:fingerprint detection (Approach 2)</a:t>
            </a:r>
          </a:p>
          <a:p>
            <a:pPr algn="r">
              <a:lnSpc>
                <a:spcPts val="9440"/>
              </a:lnSpc>
            </a:pPr>
            <a:r>
              <a:rPr lang="en-US" sz="1600" b="1" dirty="0">
                <a:solidFill>
                  <a:srgbClr val="FFFFFF"/>
                </a:solidFill>
                <a:latin typeface="HK Grotesk Bold"/>
                <a:ea typeface="HK Grotesk Bold"/>
                <a:cs typeface="HK Grotesk Bold"/>
                <a:sym typeface="HK Grotesk Bold"/>
              </a:rPr>
              <a:t>    </a:t>
            </a:r>
          </a:p>
        </p:txBody>
      </p:sp>
      <p:pic>
        <p:nvPicPr>
          <p:cNvPr id="7" name="Picture 6">
            <a:extLst>
              <a:ext uri="{FF2B5EF4-FFF2-40B4-BE49-F238E27FC236}">
                <a16:creationId xmlns:a16="http://schemas.microsoft.com/office/drawing/2014/main" id="{FEEAE1CA-1915-4A63-A1EB-B71272C358C7}"/>
              </a:ext>
            </a:extLst>
          </p:cNvPr>
          <p:cNvPicPr>
            <a:picLocks noChangeAspect="1"/>
          </p:cNvPicPr>
          <p:nvPr/>
        </p:nvPicPr>
        <p:blipFill>
          <a:blip r:embed="rId5"/>
          <a:stretch>
            <a:fillRect/>
          </a:stretch>
        </p:blipFill>
        <p:spPr>
          <a:xfrm>
            <a:off x="3656834" y="2037694"/>
            <a:ext cx="5487166" cy="2210108"/>
          </a:xfrm>
          <a:prstGeom prst="rect">
            <a:avLst/>
          </a:prstGeom>
        </p:spPr>
      </p:pic>
      <p:sp>
        <p:nvSpPr>
          <p:cNvPr id="8" name="Arrow: Right 7">
            <a:extLst>
              <a:ext uri="{FF2B5EF4-FFF2-40B4-BE49-F238E27FC236}">
                <a16:creationId xmlns:a16="http://schemas.microsoft.com/office/drawing/2014/main" id="{7FD030C4-1770-4CAA-A089-D6C3AA02662E}"/>
              </a:ext>
            </a:extLst>
          </p:cNvPr>
          <p:cNvSpPr/>
          <p:nvPr/>
        </p:nvSpPr>
        <p:spPr>
          <a:xfrm>
            <a:off x="9525000" y="2781300"/>
            <a:ext cx="2057400" cy="9144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2B0561E7-3220-41D8-9355-2BA91342A753}"/>
              </a:ext>
            </a:extLst>
          </p:cNvPr>
          <p:cNvPicPr>
            <a:picLocks noChangeAspect="1"/>
          </p:cNvPicPr>
          <p:nvPr/>
        </p:nvPicPr>
        <p:blipFill>
          <a:blip r:embed="rId6"/>
          <a:stretch>
            <a:fillRect/>
          </a:stretch>
        </p:blipFill>
        <p:spPr>
          <a:xfrm>
            <a:off x="11963400" y="2414409"/>
            <a:ext cx="5830114" cy="1686160"/>
          </a:xfrm>
          <a:prstGeom prst="rect">
            <a:avLst/>
          </a:prstGeom>
        </p:spPr>
      </p:pic>
      <p:sp>
        <p:nvSpPr>
          <p:cNvPr id="11" name="TextBox 10">
            <a:extLst>
              <a:ext uri="{FF2B5EF4-FFF2-40B4-BE49-F238E27FC236}">
                <a16:creationId xmlns:a16="http://schemas.microsoft.com/office/drawing/2014/main" id="{3F471259-CAA9-42C8-BD8F-EB171BFD6A8F}"/>
              </a:ext>
            </a:extLst>
          </p:cNvPr>
          <p:cNvSpPr txBox="1"/>
          <p:nvPr/>
        </p:nvSpPr>
        <p:spPr>
          <a:xfrm>
            <a:off x="12306348" y="4247802"/>
            <a:ext cx="5487166" cy="461665"/>
          </a:xfrm>
          <a:prstGeom prst="rect">
            <a:avLst/>
          </a:prstGeom>
          <a:noFill/>
        </p:spPr>
        <p:txBody>
          <a:bodyPr wrap="square" rtlCol="0">
            <a:spAutoFit/>
          </a:bodyPr>
          <a:lstStyle/>
          <a:p>
            <a:r>
              <a:rPr lang="en-US" sz="2400" b="1" u="sng" dirty="0">
                <a:solidFill>
                  <a:schemeClr val="bg1"/>
                </a:solidFill>
              </a:rPr>
              <a:t>Optimizer </a:t>
            </a:r>
            <a:r>
              <a:rPr lang="en-US" sz="2400" b="1" dirty="0">
                <a:solidFill>
                  <a:schemeClr val="bg1"/>
                </a:solidFill>
              </a:rPr>
              <a:t>: ADAM</a:t>
            </a:r>
            <a:endParaRPr lang="fr-FR" sz="2400" b="1" dirty="0">
              <a:solidFill>
                <a:schemeClr val="bg1"/>
              </a:solidFill>
            </a:endParaRPr>
          </a:p>
        </p:txBody>
      </p:sp>
      <p:pic>
        <p:nvPicPr>
          <p:cNvPr id="13" name="Picture 12">
            <a:extLst>
              <a:ext uri="{FF2B5EF4-FFF2-40B4-BE49-F238E27FC236}">
                <a16:creationId xmlns:a16="http://schemas.microsoft.com/office/drawing/2014/main" id="{D76461FA-D39A-4AE3-8D2B-3042FDF793B8}"/>
              </a:ext>
            </a:extLst>
          </p:cNvPr>
          <p:cNvPicPr>
            <a:picLocks noChangeAspect="1"/>
          </p:cNvPicPr>
          <p:nvPr/>
        </p:nvPicPr>
        <p:blipFill>
          <a:blip r:embed="rId7"/>
          <a:stretch>
            <a:fillRect/>
          </a:stretch>
        </p:blipFill>
        <p:spPr>
          <a:xfrm>
            <a:off x="7010400" y="5094585"/>
            <a:ext cx="7387254" cy="4669828"/>
          </a:xfrm>
          <a:prstGeom prst="rect">
            <a:avLst/>
          </a:prstGeom>
        </p:spPr>
      </p:pic>
      <p:sp>
        <p:nvSpPr>
          <p:cNvPr id="14" name="Arrow: Down 13">
            <a:extLst>
              <a:ext uri="{FF2B5EF4-FFF2-40B4-BE49-F238E27FC236}">
                <a16:creationId xmlns:a16="http://schemas.microsoft.com/office/drawing/2014/main" id="{A869D81C-3682-4096-BAFE-961FC90DE8D8}"/>
              </a:ext>
            </a:extLst>
          </p:cNvPr>
          <p:cNvSpPr/>
          <p:nvPr/>
        </p:nvSpPr>
        <p:spPr>
          <a:xfrm rot="19010378">
            <a:off x="5565861" y="4063516"/>
            <a:ext cx="762000" cy="328879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9" name="TextBox 18">
            <a:extLst>
              <a:ext uri="{FF2B5EF4-FFF2-40B4-BE49-F238E27FC236}">
                <a16:creationId xmlns:a16="http://schemas.microsoft.com/office/drawing/2014/main" id="{66D4C929-4DA2-47D5-8154-754995723573}"/>
              </a:ext>
            </a:extLst>
          </p:cNvPr>
          <p:cNvSpPr txBox="1"/>
          <p:nvPr/>
        </p:nvSpPr>
        <p:spPr>
          <a:xfrm>
            <a:off x="76690" y="9529724"/>
            <a:ext cx="1790223" cy="830997"/>
          </a:xfrm>
          <a:prstGeom prst="rect">
            <a:avLst/>
          </a:prstGeom>
          <a:noFill/>
        </p:spPr>
        <p:txBody>
          <a:bodyPr wrap="square" rtlCol="0">
            <a:spAutoFit/>
          </a:bodyPr>
          <a:lstStyle/>
          <a:p>
            <a:r>
              <a:rPr lang="en-US" sz="4800" b="1" dirty="0">
                <a:solidFill>
                  <a:schemeClr val="bg1"/>
                </a:solidFill>
              </a:rPr>
              <a:t>20</a:t>
            </a:r>
            <a:endParaRPr lang="fr-FR" sz="4800" b="1" dirty="0">
              <a:solidFill>
                <a:schemeClr val="bg1"/>
              </a:solidFill>
            </a:endParaRPr>
          </a:p>
        </p:txBody>
      </p:sp>
    </p:spTree>
    <p:extLst>
      <p:ext uri="{BB962C8B-B14F-4D97-AF65-F5344CB8AC3E}">
        <p14:creationId xmlns:p14="http://schemas.microsoft.com/office/powerpoint/2010/main" val="2330408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9"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0-#ppt_h/2"/>
                                          </p:val>
                                        </p:tav>
                                        <p:tav tm="100000">
                                          <p:val>
                                            <p:strVal val="#ppt_y"/>
                                          </p:val>
                                        </p:tav>
                                      </p:tavLst>
                                    </p:anim>
                                  </p:childTnLst>
                                </p:cTn>
                              </p:par>
                              <p:par>
                                <p:cTn id="34" presetID="2" presetClass="entr" presetSubtype="9"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0-#ppt_w/2"/>
                                          </p:val>
                                        </p:tav>
                                        <p:tav tm="100000">
                                          <p:val>
                                            <p:strVal val="#ppt_x"/>
                                          </p:val>
                                        </p:tav>
                                      </p:tavLst>
                                    </p:anim>
                                    <p:anim calcmode="lin" valueType="num">
                                      <p:cBhvr additive="base">
                                        <p:cTn id="37"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1"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985484" y="7774271"/>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373808" y="3790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1394449" y="-190500"/>
            <a:ext cx="144780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:fingerprint detection (Approach 2)</a:t>
            </a:r>
          </a:p>
          <a:p>
            <a:pPr algn="r">
              <a:lnSpc>
                <a:spcPts val="9440"/>
              </a:lnSpc>
            </a:pPr>
            <a:r>
              <a:rPr lang="en-US" sz="1600" b="1" dirty="0">
                <a:solidFill>
                  <a:srgbClr val="FFFFFF"/>
                </a:solidFill>
                <a:latin typeface="HK Grotesk Bold"/>
                <a:ea typeface="HK Grotesk Bold"/>
                <a:cs typeface="HK Grotesk Bold"/>
                <a:sym typeface="HK Grotesk Bold"/>
              </a:rPr>
              <a:t>    </a:t>
            </a:r>
          </a:p>
        </p:txBody>
      </p:sp>
      <p:pic>
        <p:nvPicPr>
          <p:cNvPr id="9" name="Picture 8">
            <a:extLst>
              <a:ext uri="{FF2B5EF4-FFF2-40B4-BE49-F238E27FC236}">
                <a16:creationId xmlns:a16="http://schemas.microsoft.com/office/drawing/2014/main" id="{9853DDDC-1AFC-41CD-8EEF-1283E3ADE36B}"/>
              </a:ext>
            </a:extLst>
          </p:cNvPr>
          <p:cNvPicPr>
            <a:picLocks noChangeAspect="1"/>
          </p:cNvPicPr>
          <p:nvPr/>
        </p:nvPicPr>
        <p:blipFill>
          <a:blip r:embed="rId5"/>
          <a:stretch>
            <a:fillRect/>
          </a:stretch>
        </p:blipFill>
        <p:spPr>
          <a:xfrm>
            <a:off x="4446132" y="3543300"/>
            <a:ext cx="6400800" cy="4660776"/>
          </a:xfrm>
          <a:prstGeom prst="rect">
            <a:avLst/>
          </a:prstGeom>
        </p:spPr>
      </p:pic>
      <p:sp>
        <p:nvSpPr>
          <p:cNvPr id="12" name="TextBox 11">
            <a:extLst>
              <a:ext uri="{FF2B5EF4-FFF2-40B4-BE49-F238E27FC236}">
                <a16:creationId xmlns:a16="http://schemas.microsoft.com/office/drawing/2014/main" id="{9DCDE925-AC80-4553-A9BE-771AD380CCE9}"/>
              </a:ext>
            </a:extLst>
          </p:cNvPr>
          <p:cNvSpPr txBox="1"/>
          <p:nvPr/>
        </p:nvSpPr>
        <p:spPr>
          <a:xfrm>
            <a:off x="3733800" y="1606717"/>
            <a:ext cx="3912732" cy="584775"/>
          </a:xfrm>
          <a:prstGeom prst="rect">
            <a:avLst/>
          </a:prstGeom>
          <a:noFill/>
        </p:spPr>
        <p:txBody>
          <a:bodyPr wrap="square" rtlCol="0">
            <a:spAutoFit/>
          </a:bodyPr>
          <a:lstStyle/>
          <a:p>
            <a:r>
              <a:rPr lang="en-US" sz="3200" b="1" u="sng" dirty="0">
                <a:solidFill>
                  <a:schemeClr val="bg1"/>
                </a:solidFill>
              </a:rPr>
              <a:t>Results :</a:t>
            </a:r>
            <a:endParaRPr lang="fr-FR" sz="3200" b="1" u="sng" dirty="0">
              <a:solidFill>
                <a:schemeClr val="bg1"/>
              </a:solidFill>
            </a:endParaRPr>
          </a:p>
        </p:txBody>
      </p:sp>
      <p:pic>
        <p:nvPicPr>
          <p:cNvPr id="16" name="Picture 15">
            <a:extLst>
              <a:ext uri="{FF2B5EF4-FFF2-40B4-BE49-F238E27FC236}">
                <a16:creationId xmlns:a16="http://schemas.microsoft.com/office/drawing/2014/main" id="{4546CA93-F867-4924-8884-AA8B62D5E4E9}"/>
              </a:ext>
            </a:extLst>
          </p:cNvPr>
          <p:cNvPicPr>
            <a:picLocks noChangeAspect="1"/>
          </p:cNvPicPr>
          <p:nvPr/>
        </p:nvPicPr>
        <p:blipFill>
          <a:blip r:embed="rId6"/>
          <a:stretch>
            <a:fillRect/>
          </a:stretch>
        </p:blipFill>
        <p:spPr>
          <a:xfrm>
            <a:off x="12072628" y="1458104"/>
            <a:ext cx="4846098" cy="3685396"/>
          </a:xfrm>
          <a:prstGeom prst="rect">
            <a:avLst/>
          </a:prstGeom>
        </p:spPr>
      </p:pic>
      <p:pic>
        <p:nvPicPr>
          <p:cNvPr id="18" name="Picture 17">
            <a:extLst>
              <a:ext uri="{FF2B5EF4-FFF2-40B4-BE49-F238E27FC236}">
                <a16:creationId xmlns:a16="http://schemas.microsoft.com/office/drawing/2014/main" id="{447B0854-3AE2-424C-A35E-A289F5C27EDF}"/>
              </a:ext>
            </a:extLst>
          </p:cNvPr>
          <p:cNvPicPr>
            <a:picLocks noChangeAspect="1"/>
          </p:cNvPicPr>
          <p:nvPr/>
        </p:nvPicPr>
        <p:blipFill>
          <a:blip r:embed="rId7"/>
          <a:stretch>
            <a:fillRect/>
          </a:stretch>
        </p:blipFill>
        <p:spPr>
          <a:xfrm>
            <a:off x="12072628" y="5519738"/>
            <a:ext cx="4846098" cy="3963008"/>
          </a:xfrm>
          <a:prstGeom prst="rect">
            <a:avLst/>
          </a:prstGeom>
        </p:spPr>
      </p:pic>
      <p:sp>
        <p:nvSpPr>
          <p:cNvPr id="19" name="TextBox 18">
            <a:extLst>
              <a:ext uri="{FF2B5EF4-FFF2-40B4-BE49-F238E27FC236}">
                <a16:creationId xmlns:a16="http://schemas.microsoft.com/office/drawing/2014/main" id="{3236A0C2-3A77-42E5-AD8C-1BDF5C904D2D}"/>
              </a:ext>
            </a:extLst>
          </p:cNvPr>
          <p:cNvSpPr txBox="1"/>
          <p:nvPr/>
        </p:nvSpPr>
        <p:spPr>
          <a:xfrm>
            <a:off x="2743200" y="9521916"/>
            <a:ext cx="8868980" cy="400110"/>
          </a:xfrm>
          <a:prstGeom prst="rect">
            <a:avLst/>
          </a:prstGeom>
          <a:noFill/>
        </p:spPr>
        <p:txBody>
          <a:bodyPr wrap="square" rtlCol="0">
            <a:spAutoFit/>
          </a:bodyPr>
          <a:lstStyle/>
          <a:p>
            <a:r>
              <a:rPr lang="en-US" sz="2000" b="1" u="sng" dirty="0">
                <a:solidFill>
                  <a:schemeClr val="bg1"/>
                </a:solidFill>
              </a:rPr>
              <a:t>Link </a:t>
            </a:r>
            <a:r>
              <a:rPr lang="en-US" sz="2000" b="1" u="sng" dirty="0">
                <a:solidFill>
                  <a:schemeClr val="tx2">
                    <a:lumMod val="60000"/>
                    <a:lumOff val="40000"/>
                  </a:schemeClr>
                </a:solidFill>
              </a:rPr>
              <a:t>: https://www.kaggle.com/code/voorahiranmaie/code-for-blood-group</a:t>
            </a:r>
            <a:endParaRPr lang="fr-FR" sz="2000" b="1" u="sng" dirty="0">
              <a:solidFill>
                <a:schemeClr val="tx2">
                  <a:lumMod val="60000"/>
                  <a:lumOff val="40000"/>
                </a:schemeClr>
              </a:solidFill>
            </a:endParaRPr>
          </a:p>
        </p:txBody>
      </p:sp>
      <p:sp>
        <p:nvSpPr>
          <p:cNvPr id="24" name="TextBox 23">
            <a:extLst>
              <a:ext uri="{FF2B5EF4-FFF2-40B4-BE49-F238E27FC236}">
                <a16:creationId xmlns:a16="http://schemas.microsoft.com/office/drawing/2014/main" id="{DC078B96-41F2-41A7-B4E4-D807389C6C04}"/>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21</a:t>
            </a:r>
            <a:endParaRPr lang="fr-FR" sz="4800" b="1" dirty="0">
              <a:solidFill>
                <a:schemeClr val="bg1"/>
              </a:solidFill>
            </a:endParaRPr>
          </a:p>
        </p:txBody>
      </p:sp>
    </p:spTree>
    <p:extLst>
      <p:ext uri="{BB962C8B-B14F-4D97-AF65-F5344CB8AC3E}">
        <p14:creationId xmlns:p14="http://schemas.microsoft.com/office/powerpoint/2010/main" val="194034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79F2D-B140-5A4D-5AE0-835386D0F3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2BB3BF-8892-6295-9F6A-72F0E93DDD59}"/>
              </a:ext>
            </a:extLst>
          </p:cNvPr>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D242AF1F-55BF-11F2-6C75-66D40CCF9F70}"/>
              </a:ext>
            </a:extLst>
          </p:cNvPr>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78DEF4FF-BC60-D188-BD0F-914E32A08B81}"/>
              </a:ext>
            </a:extLst>
          </p:cNvPr>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a:extLst>
              <a:ext uri="{FF2B5EF4-FFF2-40B4-BE49-F238E27FC236}">
                <a16:creationId xmlns:a16="http://schemas.microsoft.com/office/drawing/2014/main" id="{44645A3C-5C0A-F373-BB2C-E8B181EE47C1}"/>
              </a:ext>
            </a:extLst>
          </p:cNvPr>
          <p:cNvSpPr txBox="1"/>
          <p:nvPr/>
        </p:nvSpPr>
        <p:spPr>
          <a:xfrm>
            <a:off x="1524000" y="6819900"/>
            <a:ext cx="12534900" cy="1211614"/>
          </a:xfrm>
          <a:prstGeom prst="rect">
            <a:avLst/>
          </a:prstGeom>
        </p:spPr>
        <p:txBody>
          <a:bodyPr wrap="square" lIns="0" tIns="0" rIns="0" bIns="0" rtlCol="0" anchor="t">
            <a:spAutoFit/>
          </a:bodyPr>
          <a:lstStyle/>
          <a:p>
            <a:pPr algn="l">
              <a:lnSpc>
                <a:spcPts val="9440"/>
              </a:lnSpc>
            </a:pPr>
            <a:r>
              <a:rPr lang="en-US" sz="8000" b="1" dirty="0">
                <a:solidFill>
                  <a:srgbClr val="000000"/>
                </a:solidFill>
                <a:latin typeface="HK Grotesk Bold"/>
                <a:ea typeface="HK Grotesk Bold"/>
                <a:cs typeface="HK Grotesk Bold"/>
                <a:sym typeface="HK Grotesk Bold"/>
              </a:rPr>
              <a:t>Défis et Perspectives</a:t>
            </a:r>
          </a:p>
        </p:txBody>
      </p:sp>
      <p:sp>
        <p:nvSpPr>
          <p:cNvPr id="8" name="TextBox 8">
            <a:extLst>
              <a:ext uri="{FF2B5EF4-FFF2-40B4-BE49-F238E27FC236}">
                <a16:creationId xmlns:a16="http://schemas.microsoft.com/office/drawing/2014/main" id="{05F0B2E9-5650-4EDC-E94E-64948AA2D92B}"/>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05</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F17D8F1D-BAEA-43F9-8F7C-7230484311E5}"/>
              </a:ext>
            </a:extLst>
          </p:cNvPr>
          <p:cNvSpPr txBox="1"/>
          <p:nvPr/>
        </p:nvSpPr>
        <p:spPr>
          <a:xfrm>
            <a:off x="0" y="9563100"/>
            <a:ext cx="1790223" cy="830997"/>
          </a:xfrm>
          <a:prstGeom prst="rect">
            <a:avLst/>
          </a:prstGeom>
          <a:noFill/>
        </p:spPr>
        <p:txBody>
          <a:bodyPr wrap="square" rtlCol="0">
            <a:spAutoFit/>
          </a:bodyPr>
          <a:lstStyle/>
          <a:p>
            <a:r>
              <a:rPr lang="en-US" sz="4800" b="1" dirty="0"/>
              <a:t>24</a:t>
            </a:r>
            <a:endParaRPr lang="fr-FR" sz="4800" b="1" dirty="0"/>
          </a:p>
        </p:txBody>
      </p:sp>
    </p:spTree>
    <p:extLst>
      <p:ext uri="{BB962C8B-B14F-4D97-AF65-F5344CB8AC3E}">
        <p14:creationId xmlns:p14="http://schemas.microsoft.com/office/powerpoint/2010/main" val="248021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3408629F-7017-2D6D-8E18-AD60CD61C1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599EDE-F414-0843-6A1C-C97E76D4C2A9}"/>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CC22AEAB-2C5D-E6CA-2079-888150E17A09}"/>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7DA4E6AF-AD29-A591-324C-7EFED9F16605}"/>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F67A43DD-CD40-8630-6CCA-998D1AE770AC}"/>
              </a:ext>
            </a:extLst>
          </p:cNvPr>
          <p:cNvSpPr txBox="1"/>
          <p:nvPr/>
        </p:nvSpPr>
        <p:spPr>
          <a:xfrm>
            <a:off x="2743200" y="559450"/>
            <a:ext cx="14839404" cy="2263312"/>
          </a:xfrm>
          <a:prstGeom prst="rect">
            <a:avLst/>
          </a:prstGeom>
        </p:spPr>
        <p:txBody>
          <a:bodyPr wrap="square" lIns="0" tIns="0" rIns="0" bIns="0" rtlCol="0" anchor="t">
            <a:spAutoFit/>
          </a:bodyPr>
          <a:lstStyle/>
          <a:p>
            <a:pPr algn="ctr">
              <a:lnSpc>
                <a:spcPts val="9440"/>
              </a:lnSpc>
            </a:pPr>
            <a:r>
              <a:rPr lang="en-US" sz="4000" u="sng" dirty="0" err="1">
                <a:solidFill>
                  <a:srgbClr val="FFFFFF"/>
                </a:solidFill>
                <a:latin typeface="HK Grotesk Bold"/>
                <a:ea typeface="HK Grotesk Bold"/>
                <a:cs typeface="HK Grotesk Bold"/>
                <a:sym typeface="HK Grotesk Bold"/>
              </a:rPr>
              <a:t>Défi</a:t>
            </a:r>
            <a:r>
              <a:rPr lang="en-US" sz="4000" u="sng" dirty="0">
                <a:solidFill>
                  <a:srgbClr val="FFFFFF"/>
                </a:solidFill>
                <a:latin typeface="HK Grotesk Bold"/>
                <a:ea typeface="HK Grotesk Bold"/>
                <a:cs typeface="HK Grotesk Bold"/>
                <a:sym typeface="HK Grotesk Bold"/>
              </a:rPr>
              <a:t> 1: Classification de 3 sous images pour </a:t>
            </a:r>
            <a:r>
              <a:rPr lang="en-US" sz="4000" u="sng" dirty="0" err="1">
                <a:solidFill>
                  <a:srgbClr val="FFFFFF"/>
                </a:solidFill>
                <a:latin typeface="HK Grotesk Bold"/>
                <a:ea typeface="HK Grotesk Bold"/>
                <a:cs typeface="HK Grotesk Bold"/>
                <a:sym typeface="HK Grotesk Bold"/>
              </a:rPr>
              <a:t>détecter</a:t>
            </a:r>
            <a:r>
              <a:rPr lang="en-US" sz="4000" u="sng" dirty="0">
                <a:solidFill>
                  <a:srgbClr val="FFFFFF"/>
                </a:solidFill>
                <a:latin typeface="HK Grotesk Bold"/>
                <a:ea typeface="HK Grotesk Bold"/>
                <a:cs typeface="HK Grotesk Bold"/>
                <a:sym typeface="HK Grotesk Bold"/>
              </a:rPr>
              <a:t> les </a:t>
            </a:r>
            <a:r>
              <a:rPr lang="en-US" sz="4000" u="sng" dirty="0" err="1">
                <a:solidFill>
                  <a:srgbClr val="FFFFFF"/>
                </a:solidFill>
                <a:latin typeface="HK Grotesk Bold"/>
                <a:ea typeface="HK Grotesk Bold"/>
                <a:cs typeface="HK Grotesk Bold"/>
                <a:sym typeface="HK Grotesk Bold"/>
              </a:rPr>
              <a:t>coordonnées</a:t>
            </a:r>
            <a:r>
              <a:rPr lang="en-US" sz="4000" u="sng" dirty="0">
                <a:solidFill>
                  <a:srgbClr val="FFFFFF"/>
                </a:solidFill>
                <a:latin typeface="HK Grotesk Bold"/>
                <a:ea typeface="HK Grotesk Bold"/>
                <a:cs typeface="HK Grotesk Bold"/>
                <a:sym typeface="HK Grotesk Bold"/>
              </a:rPr>
              <a:t> du cadre de </a:t>
            </a:r>
            <a:r>
              <a:rPr lang="en-US" sz="4000" u="sng" dirty="0" err="1">
                <a:solidFill>
                  <a:srgbClr val="FFFFFF"/>
                </a:solidFill>
                <a:latin typeface="HK Grotesk Bold"/>
                <a:ea typeface="HK Grotesk Bold"/>
                <a:cs typeface="HK Grotesk Bold"/>
                <a:sym typeface="HK Grotesk Bold"/>
              </a:rPr>
              <a:t>chaque</a:t>
            </a:r>
            <a:r>
              <a:rPr lang="en-US" sz="4000" u="sng" dirty="0">
                <a:solidFill>
                  <a:srgbClr val="FFFFFF"/>
                </a:solidFill>
                <a:latin typeface="HK Grotesk Bold"/>
                <a:ea typeface="HK Grotesk Bold"/>
                <a:cs typeface="HK Grotesk Bold"/>
                <a:sym typeface="HK Grotesk Bold"/>
              </a:rPr>
              <a:t> </a:t>
            </a:r>
            <a:r>
              <a:rPr lang="en-US" sz="4000" u="sng" dirty="0" err="1">
                <a:solidFill>
                  <a:srgbClr val="FFFFFF"/>
                </a:solidFill>
                <a:latin typeface="HK Grotesk Bold"/>
                <a:ea typeface="HK Grotesk Bold"/>
                <a:cs typeface="HK Grotesk Bold"/>
                <a:sym typeface="HK Grotesk Bold"/>
              </a:rPr>
              <a:t>Antigène</a:t>
            </a:r>
            <a:r>
              <a:rPr lang="en-US" sz="4000" u="sng" dirty="0">
                <a:solidFill>
                  <a:srgbClr val="FFFFFF"/>
                </a:solidFill>
                <a:latin typeface="HK Grotesk Bold"/>
                <a:ea typeface="HK Grotesk Bold"/>
                <a:cs typeface="HK Grotesk Bold"/>
                <a:sym typeface="HK Grotesk Bold"/>
              </a:rPr>
              <a:t> </a:t>
            </a:r>
          </a:p>
        </p:txBody>
      </p:sp>
      <p:grpSp>
        <p:nvGrpSpPr>
          <p:cNvPr id="11" name="Groupe 10">
            <a:extLst>
              <a:ext uri="{FF2B5EF4-FFF2-40B4-BE49-F238E27FC236}">
                <a16:creationId xmlns:a16="http://schemas.microsoft.com/office/drawing/2014/main" id="{B6F70C00-7C85-893C-F38E-041D93E68EDB}"/>
              </a:ext>
            </a:extLst>
          </p:cNvPr>
          <p:cNvGrpSpPr/>
          <p:nvPr/>
        </p:nvGrpSpPr>
        <p:grpSpPr>
          <a:xfrm>
            <a:off x="4191000" y="3771900"/>
            <a:ext cx="12473514" cy="5722523"/>
            <a:chOff x="4658676" y="3741369"/>
            <a:chExt cx="12473514" cy="5722523"/>
          </a:xfrm>
        </p:grpSpPr>
        <p:sp>
          <p:nvSpPr>
            <p:cNvPr id="12" name="TextBox 11">
              <a:extLst>
                <a:ext uri="{FF2B5EF4-FFF2-40B4-BE49-F238E27FC236}">
                  <a16:creationId xmlns:a16="http://schemas.microsoft.com/office/drawing/2014/main" id="{1209A631-952B-AF98-D2BD-C8650152D512}"/>
                </a:ext>
              </a:extLst>
            </p:cNvPr>
            <p:cNvSpPr txBox="1"/>
            <p:nvPr/>
          </p:nvSpPr>
          <p:spPr>
            <a:xfrm>
              <a:off x="5832018" y="5502805"/>
              <a:ext cx="1339752" cy="523220"/>
            </a:xfrm>
            <a:prstGeom prst="rect">
              <a:avLst/>
            </a:prstGeom>
            <a:noFill/>
          </p:spPr>
          <p:txBody>
            <a:bodyPr wrap="square" rtlCol="0">
              <a:spAutoFit/>
            </a:bodyPr>
            <a:lstStyle/>
            <a:p>
              <a:r>
                <a:rPr lang="en-US" sz="2800" b="1" dirty="0">
                  <a:solidFill>
                    <a:schemeClr val="bg1"/>
                  </a:solidFill>
                </a:rPr>
                <a:t>Anti D</a:t>
              </a:r>
              <a:endParaRPr lang="fr-FR" sz="2800" b="1" dirty="0">
                <a:solidFill>
                  <a:schemeClr val="bg1"/>
                </a:solidFill>
              </a:endParaRPr>
            </a:p>
          </p:txBody>
        </p:sp>
        <p:sp>
          <p:nvSpPr>
            <p:cNvPr id="18" name="TextBox 17">
              <a:extLst>
                <a:ext uri="{FF2B5EF4-FFF2-40B4-BE49-F238E27FC236}">
                  <a16:creationId xmlns:a16="http://schemas.microsoft.com/office/drawing/2014/main" id="{C70C3D0E-2300-9889-66A3-6AE48E8DD086}"/>
                </a:ext>
              </a:extLst>
            </p:cNvPr>
            <p:cNvSpPr txBox="1"/>
            <p:nvPr/>
          </p:nvSpPr>
          <p:spPr>
            <a:xfrm>
              <a:off x="4658676" y="3741369"/>
              <a:ext cx="1339752" cy="523220"/>
            </a:xfrm>
            <a:prstGeom prst="rect">
              <a:avLst/>
            </a:prstGeom>
            <a:noFill/>
          </p:spPr>
          <p:txBody>
            <a:bodyPr wrap="square" rtlCol="0">
              <a:spAutoFit/>
            </a:bodyPr>
            <a:lstStyle/>
            <a:p>
              <a:r>
                <a:rPr lang="en-US" sz="2800" b="1" dirty="0">
                  <a:solidFill>
                    <a:schemeClr val="bg1"/>
                  </a:solidFill>
                </a:rPr>
                <a:t>Anti A</a:t>
              </a:r>
              <a:endParaRPr lang="fr-FR" sz="2800" b="1" dirty="0">
                <a:solidFill>
                  <a:schemeClr val="bg1"/>
                </a:solidFill>
              </a:endParaRPr>
            </a:p>
          </p:txBody>
        </p:sp>
        <p:grpSp>
          <p:nvGrpSpPr>
            <p:cNvPr id="9" name="Groupe 8">
              <a:extLst>
                <a:ext uri="{FF2B5EF4-FFF2-40B4-BE49-F238E27FC236}">
                  <a16:creationId xmlns:a16="http://schemas.microsoft.com/office/drawing/2014/main" id="{88A53958-BD83-E719-F993-90B06859D54C}"/>
                </a:ext>
              </a:extLst>
            </p:cNvPr>
            <p:cNvGrpSpPr/>
            <p:nvPr/>
          </p:nvGrpSpPr>
          <p:grpSpPr>
            <a:xfrm>
              <a:off x="5638800" y="4100569"/>
              <a:ext cx="10142706" cy="5363323"/>
              <a:chOff x="5638800" y="4100569"/>
              <a:chExt cx="10142706" cy="5363323"/>
            </a:xfrm>
          </p:grpSpPr>
          <p:pic>
            <p:nvPicPr>
              <p:cNvPr id="7" name="Picture 6">
                <a:extLst>
                  <a:ext uri="{FF2B5EF4-FFF2-40B4-BE49-F238E27FC236}">
                    <a16:creationId xmlns:a16="http://schemas.microsoft.com/office/drawing/2014/main" id="{0922D5E4-042A-8F02-ED68-0C9290742825}"/>
                  </a:ext>
                </a:extLst>
              </p:cNvPr>
              <p:cNvPicPr>
                <a:picLocks noChangeAspect="1"/>
              </p:cNvPicPr>
              <p:nvPr/>
            </p:nvPicPr>
            <p:blipFill>
              <a:blip r:embed="rId5"/>
              <a:stretch>
                <a:fillRect/>
              </a:stretch>
            </p:blipFill>
            <p:spPr>
              <a:xfrm>
                <a:off x="8305800" y="4100569"/>
                <a:ext cx="5334744" cy="5363323"/>
              </a:xfrm>
              <a:prstGeom prst="rect">
                <a:avLst/>
              </a:prstGeom>
            </p:spPr>
          </p:pic>
          <p:cxnSp>
            <p:nvCxnSpPr>
              <p:cNvPr id="10" name="Straight Arrow Connector 9">
                <a:extLst>
                  <a:ext uri="{FF2B5EF4-FFF2-40B4-BE49-F238E27FC236}">
                    <a16:creationId xmlns:a16="http://schemas.microsoft.com/office/drawing/2014/main" id="{27C9DA6A-1A26-A233-58B9-307E40E88910}"/>
                  </a:ext>
                </a:extLst>
              </p:cNvPr>
              <p:cNvCxnSpPr>
                <a:cxnSpLocks/>
              </p:cNvCxnSpPr>
              <p:nvPr/>
            </p:nvCxnSpPr>
            <p:spPr>
              <a:xfrm>
                <a:off x="6858000" y="6026025"/>
                <a:ext cx="1806045" cy="86799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B75E6C0-B690-8633-8A8A-81408E88D064}"/>
                  </a:ext>
                </a:extLst>
              </p:cNvPr>
              <p:cNvCxnSpPr>
                <a:cxnSpLocks/>
              </p:cNvCxnSpPr>
              <p:nvPr/>
            </p:nvCxnSpPr>
            <p:spPr>
              <a:xfrm>
                <a:off x="5638800" y="4260975"/>
                <a:ext cx="5184714" cy="158211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411637F-622D-EA39-6D57-2D4F581D31CE}"/>
                  </a:ext>
                </a:extLst>
              </p:cNvPr>
              <p:cNvCxnSpPr>
                <a:cxnSpLocks/>
              </p:cNvCxnSpPr>
              <p:nvPr/>
            </p:nvCxnSpPr>
            <p:spPr>
              <a:xfrm flipH="1">
                <a:off x="12964476" y="5143500"/>
                <a:ext cx="2817030" cy="131652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grpSp>
        <p:sp>
          <p:nvSpPr>
            <p:cNvPr id="33" name="TextBox 32">
              <a:extLst>
                <a:ext uri="{FF2B5EF4-FFF2-40B4-BE49-F238E27FC236}">
                  <a16:creationId xmlns:a16="http://schemas.microsoft.com/office/drawing/2014/main" id="{5C353AA2-F8B2-9E4A-D64E-33F2B6DE4E31}"/>
                </a:ext>
              </a:extLst>
            </p:cNvPr>
            <p:cNvSpPr txBox="1"/>
            <p:nvPr/>
          </p:nvSpPr>
          <p:spPr>
            <a:xfrm>
              <a:off x="15792438" y="4627692"/>
              <a:ext cx="1339752" cy="523220"/>
            </a:xfrm>
            <a:prstGeom prst="rect">
              <a:avLst/>
            </a:prstGeom>
            <a:noFill/>
          </p:spPr>
          <p:txBody>
            <a:bodyPr wrap="square" rtlCol="0">
              <a:spAutoFit/>
            </a:bodyPr>
            <a:lstStyle/>
            <a:p>
              <a:r>
                <a:rPr lang="en-US" sz="2800" b="1" dirty="0">
                  <a:solidFill>
                    <a:schemeClr val="bg1"/>
                  </a:solidFill>
                </a:rPr>
                <a:t>Anti B</a:t>
              </a:r>
              <a:endParaRPr lang="fr-FR" sz="2800" b="1" dirty="0">
                <a:solidFill>
                  <a:schemeClr val="bg1"/>
                </a:solidFill>
              </a:endParaRPr>
            </a:p>
          </p:txBody>
        </p:sp>
      </p:grpSp>
      <p:sp>
        <p:nvSpPr>
          <p:cNvPr id="19" name="TextBox 18">
            <a:extLst>
              <a:ext uri="{FF2B5EF4-FFF2-40B4-BE49-F238E27FC236}">
                <a16:creationId xmlns:a16="http://schemas.microsoft.com/office/drawing/2014/main" id="{7FE0E138-37A6-46C2-92E9-C66752D3FA1F}"/>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25</a:t>
            </a:r>
            <a:endParaRPr lang="fr-FR" sz="4800" b="1" dirty="0">
              <a:solidFill>
                <a:schemeClr val="bg1"/>
              </a:solidFill>
            </a:endParaRPr>
          </a:p>
        </p:txBody>
      </p:sp>
    </p:spTree>
    <p:extLst>
      <p:ext uri="{BB962C8B-B14F-4D97-AF65-F5344CB8AC3E}">
        <p14:creationId xmlns:p14="http://schemas.microsoft.com/office/powerpoint/2010/main" val="3493013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FE562239-B827-FC53-4F83-1AFCFCCBD9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2DCDE0-2FC1-8754-5AB0-7FBBFA3852A7}"/>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9CB78393-FAFE-9FF3-D3D1-F2722BE91085}"/>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4"/>
            <a:stretch>
              <a:fillRect/>
            </a:stretch>
          </a:blipFill>
        </p:spPr>
      </p:sp>
      <p:sp>
        <p:nvSpPr>
          <p:cNvPr id="4" name="Freeform 4">
            <a:extLst>
              <a:ext uri="{FF2B5EF4-FFF2-40B4-BE49-F238E27FC236}">
                <a16:creationId xmlns:a16="http://schemas.microsoft.com/office/drawing/2014/main" id="{FA21602E-D8BC-5547-3913-3CE76BEC20BE}"/>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5"/>
            <a:stretch>
              <a:fillRect/>
            </a:stretch>
          </a:blipFill>
        </p:spPr>
        <p:txBody>
          <a:bodyPr/>
          <a:lstStyle/>
          <a:p>
            <a:endParaRPr lang="fr-FR" dirty="0"/>
          </a:p>
        </p:txBody>
      </p:sp>
      <p:sp>
        <p:nvSpPr>
          <p:cNvPr id="5" name="TextBox 5">
            <a:extLst>
              <a:ext uri="{FF2B5EF4-FFF2-40B4-BE49-F238E27FC236}">
                <a16:creationId xmlns:a16="http://schemas.microsoft.com/office/drawing/2014/main" id="{FE1AAD47-CB99-D5F4-941D-3B8555A8325B}"/>
              </a:ext>
            </a:extLst>
          </p:cNvPr>
          <p:cNvSpPr txBox="1"/>
          <p:nvPr/>
        </p:nvSpPr>
        <p:spPr>
          <a:xfrm>
            <a:off x="2743200" y="559450"/>
            <a:ext cx="14839404" cy="2263312"/>
          </a:xfrm>
          <a:prstGeom prst="rect">
            <a:avLst/>
          </a:prstGeom>
        </p:spPr>
        <p:txBody>
          <a:bodyPr wrap="square" lIns="0" tIns="0" rIns="0" bIns="0" rtlCol="0" anchor="t">
            <a:spAutoFit/>
          </a:bodyPr>
          <a:lstStyle/>
          <a:p>
            <a:pPr algn="ctr">
              <a:lnSpc>
                <a:spcPts val="9440"/>
              </a:lnSpc>
            </a:pPr>
            <a:r>
              <a:rPr lang="en-US" sz="4000" u="sng" dirty="0" err="1">
                <a:solidFill>
                  <a:srgbClr val="FFFFFF"/>
                </a:solidFill>
                <a:latin typeface="HK Grotesk Bold"/>
                <a:ea typeface="HK Grotesk Bold"/>
                <a:cs typeface="HK Grotesk Bold"/>
                <a:sym typeface="HK Grotesk Bold"/>
              </a:rPr>
              <a:t>Défi</a:t>
            </a:r>
            <a:r>
              <a:rPr lang="en-US" sz="4000" u="sng" dirty="0">
                <a:solidFill>
                  <a:srgbClr val="FFFFFF"/>
                </a:solidFill>
                <a:latin typeface="HK Grotesk Bold"/>
                <a:ea typeface="HK Grotesk Bold"/>
                <a:cs typeface="HK Grotesk Bold"/>
                <a:sym typeface="HK Grotesk Bold"/>
              </a:rPr>
              <a:t> 2:Transformer 3 Labels (Anti-A |Anti-B |Anti-D)</a:t>
            </a:r>
          </a:p>
          <a:p>
            <a:pPr algn="ctr">
              <a:lnSpc>
                <a:spcPts val="9440"/>
              </a:lnSpc>
            </a:pPr>
            <a:r>
              <a:rPr lang="en-US" sz="4000" u="sng" dirty="0">
                <a:solidFill>
                  <a:srgbClr val="FFFFFF"/>
                </a:solidFill>
                <a:latin typeface="HK Grotesk Bold"/>
                <a:ea typeface="HK Grotesk Bold"/>
                <a:cs typeface="HK Grotesk Bold"/>
                <a:sym typeface="HK Grotesk Bold"/>
              </a:rPr>
              <a:t> </a:t>
            </a:r>
            <a:r>
              <a:rPr lang="en-US" sz="4000" u="sng" dirty="0" err="1">
                <a:solidFill>
                  <a:srgbClr val="FFFFFF"/>
                </a:solidFill>
                <a:latin typeface="HK Grotesk Bold"/>
                <a:ea typeface="HK Grotesk Bold"/>
                <a:cs typeface="HK Grotesk Bold"/>
                <a:sym typeface="HK Grotesk Bold"/>
              </a:rPr>
              <a:t>en</a:t>
            </a:r>
            <a:r>
              <a:rPr lang="en-US" sz="4000" u="sng" dirty="0">
                <a:solidFill>
                  <a:srgbClr val="FFFFFF"/>
                </a:solidFill>
                <a:latin typeface="HK Grotesk Bold"/>
                <a:ea typeface="HK Grotesk Bold"/>
                <a:cs typeface="HK Grotesk Bold"/>
                <a:sym typeface="HK Grotesk Bold"/>
              </a:rPr>
              <a:t> 8 Labels (A+|A-|B+|B-|AB+|AB-|O+|O-)</a:t>
            </a:r>
          </a:p>
        </p:txBody>
      </p:sp>
      <p:sp>
        <p:nvSpPr>
          <p:cNvPr id="12" name="TextBox 11">
            <a:extLst>
              <a:ext uri="{FF2B5EF4-FFF2-40B4-BE49-F238E27FC236}">
                <a16:creationId xmlns:a16="http://schemas.microsoft.com/office/drawing/2014/main" id="{E7F401FE-87CB-A23F-DE70-32DD203E94D2}"/>
              </a:ext>
            </a:extLst>
          </p:cNvPr>
          <p:cNvSpPr txBox="1"/>
          <p:nvPr/>
        </p:nvSpPr>
        <p:spPr>
          <a:xfrm>
            <a:off x="6038730" y="6948638"/>
            <a:ext cx="1339752" cy="523220"/>
          </a:xfrm>
          <a:prstGeom prst="rect">
            <a:avLst/>
          </a:prstGeom>
          <a:noFill/>
        </p:spPr>
        <p:txBody>
          <a:bodyPr wrap="square" rtlCol="0">
            <a:spAutoFit/>
          </a:bodyPr>
          <a:lstStyle/>
          <a:p>
            <a:r>
              <a:rPr lang="en-US" sz="2800" b="1" dirty="0">
                <a:solidFill>
                  <a:schemeClr val="bg1"/>
                </a:solidFill>
              </a:rPr>
              <a:t>Anti-D</a:t>
            </a:r>
            <a:endParaRPr lang="fr-FR" sz="2800" b="1" dirty="0">
              <a:solidFill>
                <a:schemeClr val="bg1"/>
              </a:solidFill>
            </a:endParaRPr>
          </a:p>
        </p:txBody>
      </p:sp>
      <p:sp>
        <p:nvSpPr>
          <p:cNvPr id="18" name="TextBox 17">
            <a:extLst>
              <a:ext uri="{FF2B5EF4-FFF2-40B4-BE49-F238E27FC236}">
                <a16:creationId xmlns:a16="http://schemas.microsoft.com/office/drawing/2014/main" id="{1BAC9D88-DDB0-3478-2E03-5374C0B79272}"/>
              </a:ext>
            </a:extLst>
          </p:cNvPr>
          <p:cNvSpPr txBox="1"/>
          <p:nvPr/>
        </p:nvSpPr>
        <p:spPr>
          <a:xfrm>
            <a:off x="6019800" y="4304722"/>
            <a:ext cx="1339752" cy="523220"/>
          </a:xfrm>
          <a:prstGeom prst="rect">
            <a:avLst/>
          </a:prstGeom>
          <a:noFill/>
        </p:spPr>
        <p:txBody>
          <a:bodyPr wrap="square" rtlCol="0">
            <a:spAutoFit/>
          </a:bodyPr>
          <a:lstStyle/>
          <a:p>
            <a:r>
              <a:rPr lang="en-US" sz="2800" b="1" dirty="0">
                <a:solidFill>
                  <a:schemeClr val="bg1"/>
                </a:solidFill>
              </a:rPr>
              <a:t>Anti-A</a:t>
            </a:r>
            <a:endParaRPr lang="fr-FR" sz="2800" b="1" dirty="0">
              <a:solidFill>
                <a:schemeClr val="bg1"/>
              </a:solidFill>
            </a:endParaRPr>
          </a:p>
        </p:txBody>
      </p:sp>
      <p:cxnSp>
        <p:nvCxnSpPr>
          <p:cNvPr id="14" name="Straight Arrow Connector 13">
            <a:extLst>
              <a:ext uri="{FF2B5EF4-FFF2-40B4-BE49-F238E27FC236}">
                <a16:creationId xmlns:a16="http://schemas.microsoft.com/office/drawing/2014/main" id="{29FBE01C-68F3-FBE6-92D6-D4A2E31FA2C9}"/>
              </a:ext>
            </a:extLst>
          </p:cNvPr>
          <p:cNvCxnSpPr>
            <a:cxnSpLocks/>
          </p:cNvCxnSpPr>
          <p:nvPr/>
        </p:nvCxnSpPr>
        <p:spPr>
          <a:xfrm rot="20580000">
            <a:off x="7204609" y="5018381"/>
            <a:ext cx="5184714" cy="158211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240B140F-2ADA-3AB3-9E5F-C0DB87112AB9}"/>
              </a:ext>
            </a:extLst>
          </p:cNvPr>
          <p:cNvSpPr txBox="1"/>
          <p:nvPr/>
        </p:nvSpPr>
        <p:spPr>
          <a:xfrm>
            <a:off x="6019800" y="5613039"/>
            <a:ext cx="1339752" cy="523220"/>
          </a:xfrm>
          <a:prstGeom prst="rect">
            <a:avLst/>
          </a:prstGeom>
          <a:noFill/>
        </p:spPr>
        <p:txBody>
          <a:bodyPr wrap="square" rtlCol="0">
            <a:spAutoFit/>
          </a:bodyPr>
          <a:lstStyle/>
          <a:p>
            <a:r>
              <a:rPr lang="en-US" sz="2800" b="1" dirty="0">
                <a:solidFill>
                  <a:schemeClr val="bg1"/>
                </a:solidFill>
              </a:rPr>
              <a:t>Anti-B</a:t>
            </a:r>
            <a:endParaRPr lang="fr-FR" sz="2800" b="1" dirty="0">
              <a:solidFill>
                <a:schemeClr val="bg1"/>
              </a:solidFill>
            </a:endParaRPr>
          </a:p>
        </p:txBody>
      </p:sp>
      <p:cxnSp>
        <p:nvCxnSpPr>
          <p:cNvPr id="8" name="Connecteur droit 7">
            <a:extLst>
              <a:ext uri="{FF2B5EF4-FFF2-40B4-BE49-F238E27FC236}">
                <a16:creationId xmlns:a16="http://schemas.microsoft.com/office/drawing/2014/main" id="{1C0ED373-1E6E-EC5E-F4F5-44AE2AE5B30B}"/>
              </a:ext>
            </a:extLst>
          </p:cNvPr>
          <p:cNvCxnSpPr/>
          <p:nvPr/>
        </p:nvCxnSpPr>
        <p:spPr>
          <a:xfrm>
            <a:off x="7086600" y="4254649"/>
            <a:ext cx="0" cy="324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F5C3BC6B-20BF-14F9-D627-00AB670F61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07333" y="4000500"/>
            <a:ext cx="3601255" cy="3795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1D49CB7F-D0D4-4F55-B660-735233E02DE8}"/>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26</a:t>
            </a:r>
            <a:endParaRPr lang="fr-FR" sz="4800" b="1" dirty="0">
              <a:solidFill>
                <a:schemeClr val="bg1"/>
              </a:solidFill>
            </a:endParaRPr>
          </a:p>
        </p:txBody>
      </p:sp>
    </p:spTree>
    <p:extLst>
      <p:ext uri="{BB962C8B-B14F-4D97-AF65-F5344CB8AC3E}">
        <p14:creationId xmlns:p14="http://schemas.microsoft.com/office/powerpoint/2010/main" val="902174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8"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28DC47AA-43B8-9A5B-2DEE-A66774F88D3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9A17C8-109C-5E07-1DE6-EA0E6A0EA194}"/>
              </a:ext>
            </a:extLst>
          </p:cNvPr>
          <p:cNvSpPr/>
          <p:nvPr/>
        </p:nvSpPr>
        <p:spPr>
          <a:xfrm rot="4494633">
            <a:off x="228158" y="6973884"/>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FE19369D-7953-6C3F-0F24-DF8D01CEEF14}"/>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4"/>
            <a:stretch>
              <a:fillRect/>
            </a:stretch>
          </a:blipFill>
        </p:spPr>
      </p:sp>
      <p:sp>
        <p:nvSpPr>
          <p:cNvPr id="4" name="Freeform 4">
            <a:extLst>
              <a:ext uri="{FF2B5EF4-FFF2-40B4-BE49-F238E27FC236}">
                <a16:creationId xmlns:a16="http://schemas.microsoft.com/office/drawing/2014/main" id="{A2100428-B444-732F-DB55-FD34F2B7E2A0}"/>
              </a:ext>
            </a:extLst>
          </p:cNvPr>
          <p:cNvSpPr/>
          <p:nvPr/>
        </p:nvSpPr>
        <p:spPr>
          <a:xfrm rot="313119">
            <a:off x="13646992" y="4087644"/>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5"/>
            <a:stretch>
              <a:fillRect/>
            </a:stretch>
          </a:blipFill>
        </p:spPr>
        <p:txBody>
          <a:bodyPr/>
          <a:lstStyle/>
          <a:p>
            <a:endParaRPr lang="fr-FR" dirty="0"/>
          </a:p>
        </p:txBody>
      </p:sp>
      <p:sp>
        <p:nvSpPr>
          <p:cNvPr id="5" name="TextBox 5">
            <a:extLst>
              <a:ext uri="{FF2B5EF4-FFF2-40B4-BE49-F238E27FC236}">
                <a16:creationId xmlns:a16="http://schemas.microsoft.com/office/drawing/2014/main" id="{9399D62C-36EC-DCB3-C700-E7A22A8668CD}"/>
              </a:ext>
            </a:extLst>
          </p:cNvPr>
          <p:cNvSpPr txBox="1"/>
          <p:nvPr/>
        </p:nvSpPr>
        <p:spPr>
          <a:xfrm>
            <a:off x="2686596" y="885246"/>
            <a:ext cx="14839404" cy="1057854"/>
          </a:xfrm>
          <a:prstGeom prst="rect">
            <a:avLst/>
          </a:prstGeom>
        </p:spPr>
        <p:txBody>
          <a:bodyPr wrap="square" lIns="0" tIns="0" rIns="0" bIns="0" rtlCol="0" anchor="t">
            <a:spAutoFit/>
          </a:bodyPr>
          <a:lstStyle/>
          <a:p>
            <a:pPr algn="ctr">
              <a:lnSpc>
                <a:spcPts val="9440"/>
              </a:lnSpc>
            </a:pPr>
            <a:r>
              <a:rPr lang="en-US" sz="4000" u="sng" dirty="0" err="1">
                <a:solidFill>
                  <a:srgbClr val="FFFFFF"/>
                </a:solidFill>
                <a:latin typeface="HK Grotesk Bold"/>
                <a:ea typeface="HK Grotesk Bold"/>
                <a:cs typeface="HK Grotesk Bold"/>
                <a:sym typeface="HK Grotesk Bold"/>
              </a:rPr>
              <a:t>Défi</a:t>
            </a:r>
            <a:r>
              <a:rPr lang="en-US" sz="4000" u="sng" dirty="0">
                <a:solidFill>
                  <a:srgbClr val="FFFFFF"/>
                </a:solidFill>
                <a:latin typeface="HK Grotesk Bold"/>
                <a:ea typeface="HK Grotesk Bold"/>
                <a:cs typeface="HK Grotesk Bold"/>
                <a:sym typeface="HK Grotesk Bold"/>
              </a:rPr>
              <a:t> 3: La non </a:t>
            </a:r>
            <a:r>
              <a:rPr lang="en-US" sz="4000" u="sng" dirty="0" err="1">
                <a:solidFill>
                  <a:srgbClr val="FFFFFF"/>
                </a:solidFill>
                <a:latin typeface="HK Grotesk Bold"/>
                <a:ea typeface="HK Grotesk Bold"/>
                <a:cs typeface="HK Grotesk Bold"/>
                <a:sym typeface="HK Grotesk Bold"/>
              </a:rPr>
              <a:t>fiabilité</a:t>
            </a:r>
            <a:r>
              <a:rPr lang="en-US" sz="4000" u="sng" dirty="0">
                <a:solidFill>
                  <a:srgbClr val="FFFFFF"/>
                </a:solidFill>
                <a:latin typeface="HK Grotesk Bold"/>
                <a:ea typeface="HK Grotesk Bold"/>
                <a:cs typeface="HK Grotesk Bold"/>
                <a:sym typeface="HK Grotesk Bold"/>
              </a:rPr>
              <a:t> de </a:t>
            </a:r>
            <a:r>
              <a:rPr lang="en-US" sz="4000" u="sng" dirty="0" err="1">
                <a:solidFill>
                  <a:srgbClr val="FFFFFF"/>
                </a:solidFill>
                <a:latin typeface="HK Grotesk Bold"/>
                <a:ea typeface="HK Grotesk Bold"/>
                <a:cs typeface="HK Grotesk Bold"/>
                <a:sym typeface="HK Grotesk Bold"/>
              </a:rPr>
              <a:t>l’approche</a:t>
            </a:r>
            <a:r>
              <a:rPr lang="en-US" sz="4000" u="sng" dirty="0">
                <a:solidFill>
                  <a:srgbClr val="FFFFFF"/>
                </a:solidFill>
                <a:latin typeface="HK Grotesk Bold"/>
                <a:ea typeface="HK Grotesk Bold"/>
                <a:cs typeface="HK Grotesk Bold"/>
                <a:sym typeface="HK Grotesk Bold"/>
              </a:rPr>
              <a:t> des </a:t>
            </a:r>
            <a:r>
              <a:rPr lang="en-US" sz="4000" u="sng" dirty="0" err="1">
                <a:solidFill>
                  <a:srgbClr val="FFFFFF"/>
                </a:solidFill>
                <a:latin typeface="HK Grotesk Bold"/>
                <a:ea typeface="HK Grotesk Bold"/>
                <a:cs typeface="HK Grotesk Bold"/>
                <a:sym typeface="HK Grotesk Bold"/>
              </a:rPr>
              <a:t>empreintes</a:t>
            </a:r>
            <a:r>
              <a:rPr lang="en-US" sz="4000" u="sng" dirty="0">
                <a:solidFill>
                  <a:srgbClr val="FFFFFF"/>
                </a:solidFill>
                <a:latin typeface="HK Grotesk Bold"/>
                <a:ea typeface="HK Grotesk Bold"/>
                <a:cs typeface="HK Grotesk Bold"/>
                <a:sym typeface="HK Grotesk Bold"/>
              </a:rPr>
              <a:t> </a:t>
            </a:r>
            <a:r>
              <a:rPr lang="en-US" sz="4000" u="sng" dirty="0" err="1">
                <a:solidFill>
                  <a:srgbClr val="FFFFFF"/>
                </a:solidFill>
                <a:latin typeface="HK Grotesk Bold"/>
                <a:ea typeface="HK Grotesk Bold"/>
                <a:cs typeface="HK Grotesk Bold"/>
                <a:sym typeface="HK Grotesk Bold"/>
              </a:rPr>
              <a:t>humaines</a:t>
            </a:r>
            <a:endParaRPr lang="en-US" sz="4000" u="sng" dirty="0">
              <a:solidFill>
                <a:srgbClr val="FFFFFF"/>
              </a:solidFill>
              <a:latin typeface="HK Grotesk Bold"/>
              <a:ea typeface="HK Grotesk Bold"/>
              <a:cs typeface="HK Grotesk Bold"/>
              <a:sym typeface="HK Grotesk Bold"/>
            </a:endParaRPr>
          </a:p>
        </p:txBody>
      </p:sp>
      <p:pic>
        <p:nvPicPr>
          <p:cNvPr id="7" name="Image 6">
            <a:extLst>
              <a:ext uri="{FF2B5EF4-FFF2-40B4-BE49-F238E27FC236}">
                <a16:creationId xmlns:a16="http://schemas.microsoft.com/office/drawing/2014/main" id="{D2AABC45-558E-4D79-6A62-2FE7DEB1D9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3034" y="3390900"/>
            <a:ext cx="7121932" cy="422864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TextBox 10">
            <a:extLst>
              <a:ext uri="{FF2B5EF4-FFF2-40B4-BE49-F238E27FC236}">
                <a16:creationId xmlns:a16="http://schemas.microsoft.com/office/drawing/2014/main" id="{34D39EB4-D8FE-48FE-9AB2-9ECA10158E32}"/>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27</a:t>
            </a:r>
            <a:endParaRPr lang="fr-FR" sz="4800" b="1" dirty="0">
              <a:solidFill>
                <a:schemeClr val="bg1"/>
              </a:solidFill>
            </a:endParaRPr>
          </a:p>
        </p:txBody>
      </p:sp>
    </p:spTree>
    <p:extLst>
      <p:ext uri="{BB962C8B-B14F-4D97-AF65-F5344CB8AC3E}">
        <p14:creationId xmlns:p14="http://schemas.microsoft.com/office/powerpoint/2010/main" val="1435665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1084B49D-D24E-F9A7-5707-CC02E63366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26C6DA-09C9-9952-2EAC-D35D7CC11EBB}"/>
              </a:ext>
            </a:extLst>
          </p:cNvPr>
          <p:cNvSpPr/>
          <p:nvPr/>
        </p:nvSpPr>
        <p:spPr>
          <a:xfrm rot="4494633">
            <a:off x="-146751" y="7698070"/>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2E573904-6DDF-F14B-3939-11A6371EDB0C}"/>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4"/>
            <a:stretch>
              <a:fillRect/>
            </a:stretch>
          </a:blipFill>
        </p:spPr>
      </p:sp>
      <p:sp>
        <p:nvSpPr>
          <p:cNvPr id="4" name="Freeform 4">
            <a:extLst>
              <a:ext uri="{FF2B5EF4-FFF2-40B4-BE49-F238E27FC236}">
                <a16:creationId xmlns:a16="http://schemas.microsoft.com/office/drawing/2014/main" id="{18FEFCC6-F346-ED39-009C-EB0A60170C4A}"/>
              </a:ext>
            </a:extLst>
          </p:cNvPr>
          <p:cNvSpPr/>
          <p:nvPr/>
        </p:nvSpPr>
        <p:spPr>
          <a:xfrm rot="313119">
            <a:off x="540593" y="4595192"/>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5"/>
            <a:stretch>
              <a:fillRect/>
            </a:stretch>
          </a:blipFill>
        </p:spPr>
        <p:txBody>
          <a:bodyPr/>
          <a:lstStyle/>
          <a:p>
            <a:endParaRPr lang="fr-FR" dirty="0"/>
          </a:p>
        </p:txBody>
      </p:sp>
      <p:sp>
        <p:nvSpPr>
          <p:cNvPr id="5" name="TextBox 5">
            <a:extLst>
              <a:ext uri="{FF2B5EF4-FFF2-40B4-BE49-F238E27FC236}">
                <a16:creationId xmlns:a16="http://schemas.microsoft.com/office/drawing/2014/main" id="{C8241FAC-FA2B-CE98-6112-5275586A2214}"/>
              </a:ext>
            </a:extLst>
          </p:cNvPr>
          <p:cNvSpPr txBox="1"/>
          <p:nvPr/>
        </p:nvSpPr>
        <p:spPr>
          <a:xfrm>
            <a:off x="2686596" y="885246"/>
            <a:ext cx="14839404" cy="1057854"/>
          </a:xfrm>
          <a:prstGeom prst="rect">
            <a:avLst/>
          </a:prstGeom>
        </p:spPr>
        <p:txBody>
          <a:bodyPr wrap="square" lIns="0" tIns="0" rIns="0" bIns="0" rtlCol="0" anchor="t">
            <a:spAutoFit/>
          </a:bodyPr>
          <a:lstStyle/>
          <a:p>
            <a:pPr algn="ctr">
              <a:lnSpc>
                <a:spcPts val="9440"/>
              </a:lnSpc>
            </a:pPr>
            <a:r>
              <a:rPr lang="en-US" sz="4000" u="sng" dirty="0" err="1">
                <a:solidFill>
                  <a:srgbClr val="FFFFFF"/>
                </a:solidFill>
                <a:latin typeface="HK Grotesk Bold"/>
                <a:ea typeface="HK Grotesk Bold"/>
                <a:cs typeface="HK Grotesk Bold"/>
                <a:sym typeface="HK Grotesk Bold"/>
              </a:rPr>
              <a:t>Défi</a:t>
            </a:r>
            <a:r>
              <a:rPr lang="en-US" sz="4000" u="sng" dirty="0">
                <a:solidFill>
                  <a:srgbClr val="FFFFFF"/>
                </a:solidFill>
                <a:latin typeface="HK Grotesk Bold"/>
                <a:ea typeface="HK Grotesk Bold"/>
                <a:cs typeface="HK Grotesk Bold"/>
                <a:sym typeface="HK Grotesk Bold"/>
              </a:rPr>
              <a:t> 4: Data augmentation pour les </a:t>
            </a:r>
            <a:r>
              <a:rPr lang="en-US" sz="4000" u="sng" dirty="0" err="1">
                <a:solidFill>
                  <a:srgbClr val="FFFFFF"/>
                </a:solidFill>
                <a:latin typeface="HK Grotesk Bold"/>
                <a:ea typeface="HK Grotesk Bold"/>
                <a:cs typeface="HK Grotesk Bold"/>
                <a:sym typeface="HK Grotesk Bold"/>
              </a:rPr>
              <a:t>empreintes</a:t>
            </a:r>
            <a:r>
              <a:rPr lang="en-US" sz="4000" u="sng" dirty="0">
                <a:solidFill>
                  <a:srgbClr val="FFFFFF"/>
                </a:solidFill>
                <a:latin typeface="HK Grotesk Bold"/>
                <a:ea typeface="HK Grotesk Bold"/>
                <a:cs typeface="HK Grotesk Bold"/>
                <a:sym typeface="HK Grotesk Bold"/>
              </a:rPr>
              <a:t> </a:t>
            </a:r>
            <a:r>
              <a:rPr lang="en-US" sz="4000" u="sng" dirty="0" err="1">
                <a:solidFill>
                  <a:srgbClr val="FFFFFF"/>
                </a:solidFill>
                <a:latin typeface="HK Grotesk Bold"/>
                <a:ea typeface="HK Grotesk Bold"/>
                <a:cs typeface="HK Grotesk Bold"/>
                <a:sym typeface="HK Grotesk Bold"/>
              </a:rPr>
              <a:t>humaines</a:t>
            </a:r>
            <a:endParaRPr lang="en-US" sz="4000" u="sng" dirty="0">
              <a:solidFill>
                <a:srgbClr val="FFFFFF"/>
              </a:solidFill>
              <a:latin typeface="HK Grotesk Bold"/>
              <a:ea typeface="HK Grotesk Bold"/>
              <a:cs typeface="HK Grotesk Bold"/>
              <a:sym typeface="HK Grotesk Bold"/>
            </a:endParaRPr>
          </a:p>
        </p:txBody>
      </p:sp>
      <p:pic>
        <p:nvPicPr>
          <p:cNvPr id="8" name="Image 7">
            <a:extLst>
              <a:ext uri="{FF2B5EF4-FFF2-40B4-BE49-F238E27FC236}">
                <a16:creationId xmlns:a16="http://schemas.microsoft.com/office/drawing/2014/main" id="{5BAD76D9-E48C-ABBC-669E-16BC90D8CC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7591" y="3086100"/>
            <a:ext cx="8624888" cy="3161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 9">
            <a:extLst>
              <a:ext uri="{FF2B5EF4-FFF2-40B4-BE49-F238E27FC236}">
                <a16:creationId xmlns:a16="http://schemas.microsoft.com/office/drawing/2014/main" id="{194D96BB-CF6B-7D7D-ADCD-A9A07EE892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4630" y="6748367"/>
            <a:ext cx="8317849" cy="2183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E3F4EC3-4BC4-464A-9034-B1777CBE1314}"/>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28</a:t>
            </a:r>
            <a:endParaRPr lang="fr-FR" sz="4800" b="1" dirty="0">
              <a:solidFill>
                <a:schemeClr val="bg1"/>
              </a:solidFill>
            </a:endParaRPr>
          </a:p>
        </p:txBody>
      </p:sp>
    </p:spTree>
    <p:extLst>
      <p:ext uri="{BB962C8B-B14F-4D97-AF65-F5344CB8AC3E}">
        <p14:creationId xmlns:p14="http://schemas.microsoft.com/office/powerpoint/2010/main" val="765686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sp>
      <p:sp>
        <p:nvSpPr>
          <p:cNvPr id="4" name="TextBox 4"/>
          <p:cNvSpPr txBox="1"/>
          <p:nvPr/>
        </p:nvSpPr>
        <p:spPr>
          <a:xfrm>
            <a:off x="2514600" y="4371583"/>
            <a:ext cx="13969507" cy="1136593"/>
          </a:xfrm>
          <a:prstGeom prst="rect">
            <a:avLst/>
          </a:prstGeom>
        </p:spPr>
        <p:txBody>
          <a:bodyPr wrap="square" lIns="0" tIns="0" rIns="0" bIns="0" rtlCol="0" anchor="t">
            <a:spAutoFit/>
          </a:bodyPr>
          <a:lstStyle/>
          <a:p>
            <a:pPr algn="ctr">
              <a:lnSpc>
                <a:spcPts val="8345"/>
              </a:lnSpc>
            </a:pPr>
            <a:r>
              <a:rPr lang="en-US" sz="8800" b="1" dirty="0">
                <a:solidFill>
                  <a:srgbClr val="FFFFFF"/>
                </a:solidFill>
                <a:latin typeface="HK Grotesk Bold"/>
                <a:ea typeface="HK Grotesk Bold"/>
                <a:cs typeface="HK Grotesk Bold"/>
                <a:sym typeface="HK Grotesk Bold"/>
              </a:rPr>
              <a:t>Merci de votre Attention</a:t>
            </a:r>
          </a:p>
        </p:txBody>
      </p:sp>
      <p:sp>
        <p:nvSpPr>
          <p:cNvPr id="5" name="Freeform 5"/>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sp>
      <p:sp>
        <p:nvSpPr>
          <p:cNvPr id="6" name="Freeform 6"/>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sp>
      <p:sp>
        <p:nvSpPr>
          <p:cNvPr id="11" name="TextBox 10">
            <a:extLst>
              <a:ext uri="{FF2B5EF4-FFF2-40B4-BE49-F238E27FC236}">
                <a16:creationId xmlns:a16="http://schemas.microsoft.com/office/drawing/2014/main" id="{7C3429B5-0CE2-41C6-A56B-A5B12B80FF63}"/>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29</a:t>
            </a:r>
            <a:endParaRPr lang="fr-FR" sz="4800" b="1" dirty="0">
              <a:solidFill>
                <a:schemeClr val="bg1"/>
              </a:solidFill>
            </a:endParaRPr>
          </a:p>
        </p:txBody>
      </p:sp>
    </p:spTree>
    <p:extLst>
      <p:ext uri="{BB962C8B-B14F-4D97-AF65-F5344CB8AC3E}">
        <p14:creationId xmlns:p14="http://schemas.microsoft.com/office/powerpoint/2010/main" val="299778526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p:cNvSpPr txBox="1"/>
          <p:nvPr/>
        </p:nvSpPr>
        <p:spPr>
          <a:xfrm>
            <a:off x="1981200" y="7376546"/>
            <a:ext cx="12534900" cy="1211614"/>
          </a:xfrm>
          <a:prstGeom prst="rect">
            <a:avLst/>
          </a:prstGeom>
        </p:spPr>
        <p:txBody>
          <a:bodyPr wrap="square" lIns="0" tIns="0" rIns="0" bIns="0" rtlCol="0" anchor="t">
            <a:spAutoFit/>
          </a:bodyPr>
          <a:lstStyle/>
          <a:p>
            <a:pPr algn="l">
              <a:lnSpc>
                <a:spcPts val="9440"/>
              </a:lnSpc>
            </a:pPr>
            <a:r>
              <a:rPr lang="en-US" sz="8000" b="1" dirty="0">
                <a:solidFill>
                  <a:srgbClr val="000000"/>
                </a:solidFill>
                <a:latin typeface="HK Grotesk Bold"/>
                <a:ea typeface="HK Grotesk Bold"/>
                <a:cs typeface="HK Grotesk Bold"/>
                <a:sym typeface="HK Grotesk Bold"/>
              </a:rPr>
              <a:t>Definition du probleme</a:t>
            </a:r>
          </a:p>
        </p:txBody>
      </p:sp>
      <p:sp>
        <p:nvSpPr>
          <p:cNvPr id="8" name="TextBox 8">
            <a:extLst>
              <a:ext uri="{FF2B5EF4-FFF2-40B4-BE49-F238E27FC236}">
                <a16:creationId xmlns:a16="http://schemas.microsoft.com/office/drawing/2014/main" id="{0E172999-BE00-438B-A5D0-9CC3F3B38135}"/>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01</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6C9C54C0-A1DE-49D9-B666-3C4DAAB1EE38}"/>
              </a:ext>
            </a:extLst>
          </p:cNvPr>
          <p:cNvSpPr txBox="1"/>
          <p:nvPr/>
        </p:nvSpPr>
        <p:spPr>
          <a:xfrm>
            <a:off x="0" y="9563100"/>
            <a:ext cx="1790223" cy="830997"/>
          </a:xfrm>
          <a:prstGeom prst="rect">
            <a:avLst/>
          </a:prstGeom>
          <a:noFill/>
        </p:spPr>
        <p:txBody>
          <a:bodyPr wrap="square" rtlCol="0">
            <a:spAutoFit/>
          </a:bodyPr>
          <a:lstStyle/>
          <a:p>
            <a:r>
              <a:rPr lang="en-US" sz="4800" b="1" dirty="0"/>
              <a:t>3</a:t>
            </a:r>
            <a:endParaRPr lang="fr-FR" sz="4800" b="1"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15904" y="15368"/>
            <a:ext cx="7726964" cy="982833"/>
          </a:xfrm>
          <a:prstGeom prst="rect">
            <a:avLst/>
          </a:prstGeom>
        </p:spPr>
        <p:txBody>
          <a:bodyPr lIns="0" tIns="0" rIns="0" bIns="0" rtlCol="0" anchor="t">
            <a:spAutoFit/>
          </a:bodyPr>
          <a:lstStyle/>
          <a:p>
            <a:pPr algn="l">
              <a:lnSpc>
                <a:spcPts val="8345"/>
              </a:lnSpc>
            </a:pPr>
            <a:r>
              <a:rPr lang="en-US" sz="4800" b="1" u="sng" dirty="0">
                <a:solidFill>
                  <a:srgbClr val="000000"/>
                </a:solidFill>
                <a:latin typeface="HK Grotesk Bold"/>
                <a:ea typeface="HK Grotesk Bold"/>
                <a:cs typeface="HK Grotesk Bold"/>
                <a:sym typeface="HK Grotesk Bold"/>
              </a:rPr>
              <a:t>D</a:t>
            </a:r>
            <a:r>
              <a:rPr lang="fr-FR" sz="4800" b="1" u="sng" dirty="0">
                <a:solidFill>
                  <a:srgbClr val="000000"/>
                </a:solidFill>
                <a:latin typeface="HK Grotesk Bold"/>
                <a:ea typeface="HK Grotesk Bold"/>
                <a:cs typeface="HK Grotesk Bold"/>
                <a:sym typeface="HK Grotesk Bold"/>
              </a:rPr>
              <a:t>é</a:t>
            </a:r>
            <a:r>
              <a:rPr lang="en-US" sz="4800" b="1" u="sng" dirty="0">
                <a:solidFill>
                  <a:srgbClr val="000000"/>
                </a:solidFill>
                <a:latin typeface="HK Grotesk Bold"/>
                <a:ea typeface="HK Grotesk Bold"/>
                <a:cs typeface="HK Grotesk Bold"/>
                <a:sym typeface="HK Grotesk Bold"/>
              </a:rPr>
              <a:t>finition :</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sp>
      <p:sp>
        <p:nvSpPr>
          <p:cNvPr id="6" name="TextBox 6"/>
          <p:cNvSpPr txBox="1"/>
          <p:nvPr/>
        </p:nvSpPr>
        <p:spPr>
          <a:xfrm>
            <a:off x="1581907" y="1390788"/>
            <a:ext cx="15544801" cy="1215076"/>
          </a:xfrm>
          <a:prstGeom prst="rect">
            <a:avLst/>
          </a:prstGeom>
        </p:spPr>
        <p:txBody>
          <a:bodyPr wrap="square" lIns="0" tIns="0" rIns="0" bIns="0" rtlCol="0" anchor="t">
            <a:spAutoFit/>
          </a:bodyPr>
          <a:lstStyle/>
          <a:p>
            <a:pPr algn="l">
              <a:lnSpc>
                <a:spcPts val="3098"/>
              </a:lnSpc>
              <a:spcBef>
                <a:spcPct val="0"/>
              </a:spcBef>
            </a:pPr>
            <a:r>
              <a:rPr lang="fr-FR" sz="3200" b="1" dirty="0"/>
              <a:t>Détection du groupe sanguin : </a:t>
            </a:r>
            <a:r>
              <a:rPr lang="fr-FR" sz="3200" dirty="0"/>
              <a:t>Il s'agit d'un processus de détermination du groupe sanguin d'une personne (A+, A-, B+, B-, AB+, AB-, O+, O-) en analysant des caractéristiques spécifiques présentes dans les cellules sanguines.</a:t>
            </a:r>
            <a:endParaRPr lang="en-US" sz="2800" spc="-22" dirty="0">
              <a:solidFill>
                <a:srgbClr val="000000"/>
              </a:solidFill>
              <a:latin typeface="Assistant"/>
              <a:ea typeface="Assistant"/>
              <a:cs typeface="Assistant"/>
              <a:sym typeface="Assistant"/>
            </a:endParaRPr>
          </a:p>
        </p:txBody>
      </p:sp>
      <p:sp>
        <p:nvSpPr>
          <p:cNvPr id="13" name="Freeform 13"/>
          <p:cNvSpPr/>
          <p:nvPr/>
        </p:nvSpPr>
        <p:spPr>
          <a:xfrm rot="9440951">
            <a:off x="-1404932" y="247426"/>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sp>
      <p:sp>
        <p:nvSpPr>
          <p:cNvPr id="14" name="Frame 13">
            <a:extLst>
              <a:ext uri="{FF2B5EF4-FFF2-40B4-BE49-F238E27FC236}">
                <a16:creationId xmlns:a16="http://schemas.microsoft.com/office/drawing/2014/main" id="{C4FE4FFB-83BE-4F80-A8A1-4D02E15DE3D9}"/>
              </a:ext>
            </a:extLst>
          </p:cNvPr>
          <p:cNvSpPr/>
          <p:nvPr/>
        </p:nvSpPr>
        <p:spPr>
          <a:xfrm>
            <a:off x="1242675" y="1083926"/>
            <a:ext cx="16223264" cy="18288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Frame 9">
            <a:extLst>
              <a:ext uri="{FF2B5EF4-FFF2-40B4-BE49-F238E27FC236}">
                <a16:creationId xmlns:a16="http://schemas.microsoft.com/office/drawing/2014/main" id="{5B50C931-B9E5-4023-8131-27D2C4FFD97C}"/>
              </a:ext>
            </a:extLst>
          </p:cNvPr>
          <p:cNvSpPr/>
          <p:nvPr/>
        </p:nvSpPr>
        <p:spPr>
          <a:xfrm>
            <a:off x="2209800" y="4686300"/>
            <a:ext cx="15849600" cy="2438400"/>
          </a:xfrm>
          <a:prstGeom prst="frame">
            <a:avLst>
              <a:gd name="adj1" fmla="val 68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TextBox 3">
            <a:extLst>
              <a:ext uri="{FF2B5EF4-FFF2-40B4-BE49-F238E27FC236}">
                <a16:creationId xmlns:a16="http://schemas.microsoft.com/office/drawing/2014/main" id="{B76D0A61-A561-4EFF-9418-C915092BDB83}"/>
              </a:ext>
            </a:extLst>
          </p:cNvPr>
          <p:cNvSpPr txBox="1"/>
          <p:nvPr/>
        </p:nvSpPr>
        <p:spPr>
          <a:xfrm>
            <a:off x="2608335" y="5143500"/>
            <a:ext cx="15146265" cy="1569660"/>
          </a:xfrm>
          <a:prstGeom prst="rect">
            <a:avLst/>
          </a:prstGeom>
          <a:noFill/>
        </p:spPr>
        <p:txBody>
          <a:bodyPr wrap="square" rtlCol="0">
            <a:spAutoFit/>
          </a:bodyPr>
          <a:lstStyle/>
          <a:p>
            <a:r>
              <a:rPr lang="fr-FR" sz="3200" dirty="0"/>
              <a:t>Ce problème peut être formulé comme un problème de classification supervisée(détection d’objet), où le modèle doit identifier et classer le groupe sanguin en fonction des réactions observées dans les mélanges de sang avec les antigènes. </a:t>
            </a:r>
          </a:p>
        </p:txBody>
      </p:sp>
      <p:sp>
        <p:nvSpPr>
          <p:cNvPr id="5" name="TextBox 4">
            <a:extLst>
              <a:ext uri="{FF2B5EF4-FFF2-40B4-BE49-F238E27FC236}">
                <a16:creationId xmlns:a16="http://schemas.microsoft.com/office/drawing/2014/main" id="{4DA72BA2-F3CC-4323-B2B5-ABCCE80F3916}"/>
              </a:ext>
            </a:extLst>
          </p:cNvPr>
          <p:cNvSpPr txBox="1"/>
          <p:nvPr/>
        </p:nvSpPr>
        <p:spPr>
          <a:xfrm>
            <a:off x="990600" y="3515895"/>
            <a:ext cx="5234325" cy="830997"/>
          </a:xfrm>
          <a:prstGeom prst="rect">
            <a:avLst/>
          </a:prstGeom>
          <a:noFill/>
        </p:spPr>
        <p:txBody>
          <a:bodyPr wrap="square" rtlCol="0">
            <a:spAutoFit/>
          </a:bodyPr>
          <a:lstStyle/>
          <a:p>
            <a:r>
              <a:rPr lang="en-US" sz="4800" b="1" u="sng" dirty="0">
                <a:solidFill>
                  <a:srgbClr val="000000"/>
                </a:solidFill>
                <a:latin typeface="HK Grotesk Bold"/>
              </a:rPr>
              <a:t>Problem 1 : blood</a:t>
            </a:r>
            <a:endParaRPr lang="fr-FR" sz="4800" b="1" u="sng" dirty="0">
              <a:solidFill>
                <a:srgbClr val="000000"/>
              </a:solidFill>
              <a:latin typeface="HK Grotesk Bold"/>
            </a:endParaRPr>
          </a:p>
        </p:txBody>
      </p:sp>
      <p:sp>
        <p:nvSpPr>
          <p:cNvPr id="15" name="TextBox 14">
            <a:extLst>
              <a:ext uri="{FF2B5EF4-FFF2-40B4-BE49-F238E27FC236}">
                <a16:creationId xmlns:a16="http://schemas.microsoft.com/office/drawing/2014/main" id="{BFBFE66B-8A23-4FD7-92D3-FBC1C5A10098}"/>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4</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animBg="1"/>
      <p:bldP spid="10" grpId="0" animBg="1"/>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sp>
      <p:sp>
        <p:nvSpPr>
          <p:cNvPr id="3" name="TextBox 3"/>
          <p:cNvSpPr txBox="1"/>
          <p:nvPr/>
        </p:nvSpPr>
        <p:spPr>
          <a:xfrm>
            <a:off x="-403351" y="266700"/>
            <a:ext cx="6149482" cy="1070165"/>
          </a:xfrm>
          <a:prstGeom prst="rect">
            <a:avLst/>
          </a:prstGeom>
        </p:spPr>
        <p:txBody>
          <a:bodyPr wrap="square" lIns="0" tIns="0" rIns="0" bIns="0" rtlCol="0" anchor="t">
            <a:spAutoFit/>
          </a:bodyPr>
          <a:lstStyle/>
          <a:p>
            <a:pPr algn="ctr">
              <a:lnSpc>
                <a:spcPts val="8345"/>
              </a:lnSpc>
            </a:pPr>
            <a:r>
              <a:rPr lang="en-US" sz="7072" b="1" dirty="0">
                <a:solidFill>
                  <a:srgbClr val="000000"/>
                </a:solidFill>
                <a:latin typeface="HK Grotesk Bold"/>
                <a:ea typeface="HK Grotesk Bold"/>
                <a:cs typeface="HK Grotesk Bold"/>
                <a:sym typeface="HK Grotesk Bold"/>
              </a:rPr>
              <a:t>Comment  ?</a:t>
            </a:r>
          </a:p>
        </p:txBody>
      </p:sp>
      <p:sp>
        <p:nvSpPr>
          <p:cNvPr id="13" name="Freeform 1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sp>
      <p:pic>
        <p:nvPicPr>
          <p:cNvPr id="20" name="Picture 19">
            <a:extLst>
              <a:ext uri="{FF2B5EF4-FFF2-40B4-BE49-F238E27FC236}">
                <a16:creationId xmlns:a16="http://schemas.microsoft.com/office/drawing/2014/main" id="{F4A58A41-3244-412E-A4E1-08747453AD79}"/>
              </a:ext>
            </a:extLst>
          </p:cNvPr>
          <p:cNvPicPr>
            <a:picLocks noChangeAspect="1"/>
          </p:cNvPicPr>
          <p:nvPr/>
        </p:nvPicPr>
        <p:blipFill>
          <a:blip r:embed="rId4"/>
          <a:stretch>
            <a:fillRect/>
          </a:stretch>
        </p:blipFill>
        <p:spPr>
          <a:xfrm>
            <a:off x="2199306" y="2171700"/>
            <a:ext cx="6944694" cy="6420746"/>
          </a:xfrm>
          <a:prstGeom prst="rect">
            <a:avLst/>
          </a:prstGeom>
        </p:spPr>
      </p:pic>
      <p:sp>
        <p:nvSpPr>
          <p:cNvPr id="21" name="TextBox 20">
            <a:extLst>
              <a:ext uri="{FF2B5EF4-FFF2-40B4-BE49-F238E27FC236}">
                <a16:creationId xmlns:a16="http://schemas.microsoft.com/office/drawing/2014/main" id="{B7BB7457-A520-4010-B36B-DA2A64DE451C}"/>
              </a:ext>
            </a:extLst>
          </p:cNvPr>
          <p:cNvSpPr txBox="1"/>
          <p:nvPr/>
        </p:nvSpPr>
        <p:spPr>
          <a:xfrm>
            <a:off x="10673645" y="3483967"/>
            <a:ext cx="5943600" cy="4524315"/>
          </a:xfrm>
          <a:prstGeom prst="rect">
            <a:avLst/>
          </a:prstGeom>
          <a:noFill/>
        </p:spPr>
        <p:txBody>
          <a:bodyPr wrap="square">
            <a:spAutoFit/>
          </a:bodyPr>
          <a:lstStyle/>
          <a:p>
            <a:r>
              <a:rPr lang="fr-FR" sz="3200" dirty="0"/>
              <a:t>Une carte de test de groupe sanguin contient des anticorps pour </a:t>
            </a:r>
            <a:r>
              <a:rPr lang="fr-FR" sz="3200" b="1" dirty="0"/>
              <a:t>l'Antigène A</a:t>
            </a:r>
            <a:r>
              <a:rPr lang="fr-FR" sz="3200" dirty="0"/>
              <a:t>, </a:t>
            </a:r>
            <a:r>
              <a:rPr lang="fr-FR" sz="3200" b="1" dirty="0"/>
              <a:t>l'Antigène B</a:t>
            </a:r>
            <a:r>
              <a:rPr lang="fr-FR" sz="3200" dirty="0"/>
              <a:t>, </a:t>
            </a:r>
            <a:r>
              <a:rPr lang="fr-FR" sz="3200" b="1" dirty="0"/>
              <a:t>l'Antigène D</a:t>
            </a:r>
            <a:r>
              <a:rPr lang="fr-FR" sz="3200" dirty="0"/>
              <a:t> du facteur Rhesus, et un champ témoin sans anticorps. Si le sang testé contient l'antigène correspondant à l'anticorps dans le champ, des caillots sanguins se formeront.</a:t>
            </a:r>
          </a:p>
        </p:txBody>
      </p:sp>
      <p:sp>
        <p:nvSpPr>
          <p:cNvPr id="22" name="Frame 21">
            <a:extLst>
              <a:ext uri="{FF2B5EF4-FFF2-40B4-BE49-F238E27FC236}">
                <a16:creationId xmlns:a16="http://schemas.microsoft.com/office/drawing/2014/main" id="{5403FAA5-D0FE-40B7-A63E-50CFF3B8A2F4}"/>
              </a:ext>
            </a:extLst>
          </p:cNvPr>
          <p:cNvSpPr/>
          <p:nvPr/>
        </p:nvSpPr>
        <p:spPr>
          <a:xfrm>
            <a:off x="10200306" y="3012446"/>
            <a:ext cx="6768000" cy="5580000"/>
          </a:xfrm>
          <a:prstGeom prst="frame">
            <a:avLst>
              <a:gd name="adj1" fmla="val 45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TextBox 11">
            <a:extLst>
              <a:ext uri="{FF2B5EF4-FFF2-40B4-BE49-F238E27FC236}">
                <a16:creationId xmlns:a16="http://schemas.microsoft.com/office/drawing/2014/main" id="{A373C7BD-96E9-4441-8BFE-D555B6E3641B}"/>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5</a:t>
            </a:r>
            <a:endParaRPr lang="fr-FR" sz="4800" b="1" dirty="0">
              <a:solidFill>
                <a:schemeClr val="bg1"/>
              </a:solidFill>
            </a:endParaRPr>
          </a:p>
        </p:txBody>
      </p:sp>
    </p:spTree>
    <p:extLst>
      <p:ext uri="{BB962C8B-B14F-4D97-AF65-F5344CB8AC3E}">
        <p14:creationId xmlns:p14="http://schemas.microsoft.com/office/powerpoint/2010/main" val="773963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3"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sp>
      <p:sp>
        <p:nvSpPr>
          <p:cNvPr id="13" name="Freeform 13"/>
          <p:cNvSpPr/>
          <p:nvPr/>
        </p:nvSpPr>
        <p:spPr>
          <a:xfrm rot="9440951">
            <a:off x="-1404932" y="247426"/>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sp>
      <p:sp>
        <p:nvSpPr>
          <p:cNvPr id="10" name="Frame 9">
            <a:extLst>
              <a:ext uri="{FF2B5EF4-FFF2-40B4-BE49-F238E27FC236}">
                <a16:creationId xmlns:a16="http://schemas.microsoft.com/office/drawing/2014/main" id="{5B50C931-B9E5-4023-8131-27D2C4FFD97C}"/>
              </a:ext>
            </a:extLst>
          </p:cNvPr>
          <p:cNvSpPr/>
          <p:nvPr/>
        </p:nvSpPr>
        <p:spPr>
          <a:xfrm>
            <a:off x="1735065" y="3390900"/>
            <a:ext cx="15849600" cy="4924800"/>
          </a:xfrm>
          <a:prstGeom prst="frame">
            <a:avLst>
              <a:gd name="adj1" fmla="val 68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TextBox 3">
            <a:extLst>
              <a:ext uri="{FF2B5EF4-FFF2-40B4-BE49-F238E27FC236}">
                <a16:creationId xmlns:a16="http://schemas.microsoft.com/office/drawing/2014/main" id="{B76D0A61-A561-4EFF-9418-C915092BDB83}"/>
              </a:ext>
            </a:extLst>
          </p:cNvPr>
          <p:cNvSpPr txBox="1"/>
          <p:nvPr/>
        </p:nvSpPr>
        <p:spPr>
          <a:xfrm>
            <a:off x="2286000" y="3837363"/>
            <a:ext cx="15146265" cy="4031873"/>
          </a:xfrm>
          <a:prstGeom prst="rect">
            <a:avLst/>
          </a:prstGeom>
          <a:noFill/>
        </p:spPr>
        <p:txBody>
          <a:bodyPr wrap="square" rtlCol="0">
            <a:spAutoFit/>
          </a:bodyPr>
          <a:lstStyle/>
          <a:p>
            <a:r>
              <a:rPr lang="fr-FR" sz="3200" dirty="0"/>
              <a:t>Une approche alternative pour la détermination des groupes sanguins repose sur l'analyse des empreintes digitales. Cette méthode explore les caractéristiques uniques des empreintes, qui pourraient contenir des informations biologiques corrélées au groupe sanguin. L'objectif de cette tâche est de développer un modèle capable de classifier le groupe sanguin en se basant sur les motifs et les traits extraits des empreintes digitales. Cette étude se fonde sur l'idée que les empreintes digitales, déjà utilisées dans des domaines comme la biométrie, pourraient offrir une solution non invasive et rapide pour la détermination des groupes sanguins.</a:t>
            </a:r>
          </a:p>
        </p:txBody>
      </p:sp>
      <p:sp>
        <p:nvSpPr>
          <p:cNvPr id="5" name="TextBox 4">
            <a:extLst>
              <a:ext uri="{FF2B5EF4-FFF2-40B4-BE49-F238E27FC236}">
                <a16:creationId xmlns:a16="http://schemas.microsoft.com/office/drawing/2014/main" id="{4DA72BA2-F3CC-4323-B2B5-ABCCE80F3916}"/>
              </a:ext>
            </a:extLst>
          </p:cNvPr>
          <p:cNvSpPr txBox="1"/>
          <p:nvPr/>
        </p:nvSpPr>
        <p:spPr>
          <a:xfrm>
            <a:off x="1328514" y="594932"/>
            <a:ext cx="6901086" cy="830997"/>
          </a:xfrm>
          <a:prstGeom prst="rect">
            <a:avLst/>
          </a:prstGeom>
          <a:noFill/>
        </p:spPr>
        <p:txBody>
          <a:bodyPr wrap="square" rtlCol="0">
            <a:spAutoFit/>
          </a:bodyPr>
          <a:lstStyle/>
          <a:p>
            <a:r>
              <a:rPr lang="en-US" sz="4800" b="1" u="sng" dirty="0">
                <a:solidFill>
                  <a:srgbClr val="000000"/>
                </a:solidFill>
                <a:latin typeface="HK Grotesk Bold"/>
              </a:rPr>
              <a:t>Problem 2 : fingerprint</a:t>
            </a:r>
            <a:endParaRPr lang="fr-FR" sz="4800" b="1" u="sng" dirty="0">
              <a:solidFill>
                <a:srgbClr val="000000"/>
              </a:solidFill>
              <a:latin typeface="HK Grotesk Bold"/>
            </a:endParaRPr>
          </a:p>
        </p:txBody>
      </p:sp>
      <p:pic>
        <p:nvPicPr>
          <p:cNvPr id="11" name="Picture 10">
            <a:extLst>
              <a:ext uri="{FF2B5EF4-FFF2-40B4-BE49-F238E27FC236}">
                <a16:creationId xmlns:a16="http://schemas.microsoft.com/office/drawing/2014/main" id="{17985701-607F-420E-9FED-933BB28D1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7000" y="413732"/>
            <a:ext cx="3750469" cy="213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C0EC40A9-007C-45DB-B5CC-BC951B566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479" y="409067"/>
            <a:ext cx="3750469" cy="213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672EEC18-22A8-4B4C-9510-8FC7BF0AA28D}"/>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6</a:t>
            </a:r>
            <a:endParaRPr lang="fr-FR" sz="4800" b="1" dirty="0">
              <a:solidFill>
                <a:schemeClr val="bg1"/>
              </a:solidFill>
            </a:endParaRPr>
          </a:p>
        </p:txBody>
      </p:sp>
    </p:spTree>
    <p:extLst>
      <p:ext uri="{BB962C8B-B14F-4D97-AF65-F5344CB8AC3E}">
        <p14:creationId xmlns:p14="http://schemas.microsoft.com/office/powerpoint/2010/main" val="232952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p:cNvSpPr txBox="1"/>
          <p:nvPr/>
        </p:nvSpPr>
        <p:spPr>
          <a:xfrm>
            <a:off x="3327222" y="7227809"/>
            <a:ext cx="12534900" cy="1211614"/>
          </a:xfrm>
          <a:prstGeom prst="rect">
            <a:avLst/>
          </a:prstGeom>
        </p:spPr>
        <p:txBody>
          <a:bodyPr wrap="square" lIns="0" tIns="0" rIns="0" bIns="0" rtlCol="0" anchor="t">
            <a:spAutoFit/>
          </a:bodyPr>
          <a:lstStyle/>
          <a:p>
            <a:pPr algn="l">
              <a:lnSpc>
                <a:spcPts val="9440"/>
              </a:lnSpc>
            </a:pPr>
            <a:r>
              <a:rPr lang="en-US" sz="8000" b="1" dirty="0">
                <a:solidFill>
                  <a:srgbClr val="000000"/>
                </a:solidFill>
                <a:latin typeface="HK Grotesk Bold"/>
                <a:ea typeface="HK Grotesk Bold"/>
                <a:cs typeface="HK Grotesk Bold"/>
                <a:sym typeface="HK Grotesk Bold"/>
              </a:rPr>
              <a:t>Application</a:t>
            </a:r>
          </a:p>
        </p:txBody>
      </p:sp>
      <p:sp>
        <p:nvSpPr>
          <p:cNvPr id="8" name="TextBox 8">
            <a:extLst>
              <a:ext uri="{FF2B5EF4-FFF2-40B4-BE49-F238E27FC236}">
                <a16:creationId xmlns:a16="http://schemas.microsoft.com/office/drawing/2014/main" id="{0E172999-BE00-438B-A5D0-9CC3F3B38135}"/>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02</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1E020C49-662C-42C5-A745-9FD3976DE4DF}"/>
              </a:ext>
            </a:extLst>
          </p:cNvPr>
          <p:cNvSpPr txBox="1"/>
          <p:nvPr/>
        </p:nvSpPr>
        <p:spPr>
          <a:xfrm>
            <a:off x="0" y="9563100"/>
            <a:ext cx="1790223" cy="830997"/>
          </a:xfrm>
          <a:prstGeom prst="rect">
            <a:avLst/>
          </a:prstGeom>
          <a:noFill/>
        </p:spPr>
        <p:txBody>
          <a:bodyPr wrap="square" rtlCol="0">
            <a:spAutoFit/>
          </a:bodyPr>
          <a:lstStyle/>
          <a:p>
            <a:r>
              <a:rPr lang="en-US" sz="4800" b="1" dirty="0"/>
              <a:t>7</a:t>
            </a:r>
            <a:endParaRPr lang="fr-FR" sz="4800" b="1" dirty="0"/>
          </a:p>
        </p:txBody>
      </p:sp>
    </p:spTree>
    <p:extLst>
      <p:ext uri="{BB962C8B-B14F-4D97-AF65-F5344CB8AC3E}">
        <p14:creationId xmlns:p14="http://schemas.microsoft.com/office/powerpoint/2010/main" val="2143540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934722" y="813318"/>
            <a:ext cx="8115300" cy="3460306"/>
          </a:xfrm>
          <a:prstGeom prst="rect">
            <a:avLst/>
          </a:prstGeom>
        </p:spPr>
        <p:txBody>
          <a:bodyPr lIns="0" tIns="0" rIns="0" bIns="0" rtlCol="0" anchor="t">
            <a:spAutoFit/>
          </a:bodyPr>
          <a:lstStyle/>
          <a:p>
            <a:pPr algn="l">
              <a:lnSpc>
                <a:spcPts val="3359"/>
              </a:lnSpc>
              <a:spcBef>
                <a:spcPct val="0"/>
              </a:spcBef>
            </a:pPr>
            <a:r>
              <a:rPr lang="fr-FR" sz="2400" dirty="0"/>
              <a:t>La détermination du groupe sanguin est actuellement réalisée en mélangeant un échantillon de sang avec des réactifs contenant des antigènes spécifiques. Ce processus nécessite une observation humaine pour identifier les réactions visuelles (agglutination ou absence d’agglutination) et ainsi déterminer le groupe sanguin. Cette méthode, bien qu’efficace, reste dépendante de l’expertise humaine et peut être lente, notamment dans des contextes nécessitant une réponse rapide.</a:t>
            </a:r>
            <a:endParaRPr lang="en-US" sz="2400" spc="-24" dirty="0">
              <a:solidFill>
                <a:srgbClr val="000000"/>
              </a:solidFill>
              <a:latin typeface="Assistant"/>
              <a:ea typeface="Assistant"/>
              <a:cs typeface="Assistant"/>
              <a:sym typeface="Assistant"/>
            </a:endParaRPr>
          </a:p>
        </p:txBody>
      </p:sp>
      <p:pic>
        <p:nvPicPr>
          <p:cNvPr id="5" name="Picture 4">
            <a:extLst>
              <a:ext uri="{FF2B5EF4-FFF2-40B4-BE49-F238E27FC236}">
                <a16:creationId xmlns:a16="http://schemas.microsoft.com/office/drawing/2014/main" id="{30FB4933-D253-4058-9866-F396D1D0A574}"/>
              </a:ext>
            </a:extLst>
          </p:cNvPr>
          <p:cNvPicPr>
            <a:picLocks noChangeAspect="1"/>
          </p:cNvPicPr>
          <p:nvPr/>
        </p:nvPicPr>
        <p:blipFill>
          <a:blip r:embed="rId2"/>
          <a:stretch>
            <a:fillRect/>
          </a:stretch>
        </p:blipFill>
        <p:spPr>
          <a:xfrm>
            <a:off x="142610" y="419100"/>
            <a:ext cx="7592485" cy="4248743"/>
          </a:xfrm>
          <a:prstGeom prst="rect">
            <a:avLst/>
          </a:prstGeom>
        </p:spPr>
      </p:pic>
      <p:pic>
        <p:nvPicPr>
          <p:cNvPr id="7" name="Picture 6">
            <a:extLst>
              <a:ext uri="{FF2B5EF4-FFF2-40B4-BE49-F238E27FC236}">
                <a16:creationId xmlns:a16="http://schemas.microsoft.com/office/drawing/2014/main" id="{0BDE2A62-5D3F-49C9-9B85-9B3BF8210F37}"/>
              </a:ext>
            </a:extLst>
          </p:cNvPr>
          <p:cNvPicPr>
            <a:picLocks noChangeAspect="1"/>
          </p:cNvPicPr>
          <p:nvPr/>
        </p:nvPicPr>
        <p:blipFill>
          <a:blip r:embed="rId3"/>
          <a:stretch>
            <a:fillRect/>
          </a:stretch>
        </p:blipFill>
        <p:spPr>
          <a:xfrm>
            <a:off x="16249649" y="756464"/>
            <a:ext cx="1895740" cy="3162741"/>
          </a:xfrm>
          <a:prstGeom prst="rect">
            <a:avLst/>
          </a:prstGeom>
        </p:spPr>
      </p:pic>
      <p:pic>
        <p:nvPicPr>
          <p:cNvPr id="8" name="Picture 7">
            <a:extLst>
              <a:ext uri="{FF2B5EF4-FFF2-40B4-BE49-F238E27FC236}">
                <a16:creationId xmlns:a16="http://schemas.microsoft.com/office/drawing/2014/main" id="{60F0A35B-00BD-431E-9BD0-71F2DB7F3578}"/>
              </a:ext>
            </a:extLst>
          </p:cNvPr>
          <p:cNvPicPr>
            <a:picLocks noChangeAspect="1"/>
          </p:cNvPicPr>
          <p:nvPr/>
        </p:nvPicPr>
        <p:blipFill>
          <a:blip r:embed="rId4"/>
          <a:stretch>
            <a:fillRect/>
          </a:stretch>
        </p:blipFill>
        <p:spPr>
          <a:xfrm>
            <a:off x="628453" y="6729540"/>
            <a:ext cx="7106642" cy="2391109"/>
          </a:xfrm>
          <a:prstGeom prst="rect">
            <a:avLst/>
          </a:prstGeom>
        </p:spPr>
      </p:pic>
      <p:pic>
        <p:nvPicPr>
          <p:cNvPr id="9" name="Picture 8">
            <a:extLst>
              <a:ext uri="{FF2B5EF4-FFF2-40B4-BE49-F238E27FC236}">
                <a16:creationId xmlns:a16="http://schemas.microsoft.com/office/drawing/2014/main" id="{EF00DFCD-0B2A-4CDA-8DD1-9FEA17C20107}"/>
              </a:ext>
            </a:extLst>
          </p:cNvPr>
          <p:cNvPicPr>
            <a:picLocks noChangeAspect="1"/>
          </p:cNvPicPr>
          <p:nvPr/>
        </p:nvPicPr>
        <p:blipFill>
          <a:blip r:embed="rId5"/>
          <a:stretch>
            <a:fillRect/>
          </a:stretch>
        </p:blipFill>
        <p:spPr>
          <a:xfrm>
            <a:off x="9848653" y="6580239"/>
            <a:ext cx="7116168" cy="2286319"/>
          </a:xfrm>
          <a:prstGeom prst="rect">
            <a:avLst/>
          </a:prstGeom>
        </p:spPr>
      </p:pic>
      <p:sp>
        <p:nvSpPr>
          <p:cNvPr id="10" name="TextBox 9">
            <a:extLst>
              <a:ext uri="{FF2B5EF4-FFF2-40B4-BE49-F238E27FC236}">
                <a16:creationId xmlns:a16="http://schemas.microsoft.com/office/drawing/2014/main" id="{8ECFB46B-811A-4C0B-8B29-3CC5BEC0345A}"/>
              </a:ext>
            </a:extLst>
          </p:cNvPr>
          <p:cNvSpPr txBox="1"/>
          <p:nvPr/>
        </p:nvSpPr>
        <p:spPr>
          <a:xfrm>
            <a:off x="2746481" y="9333619"/>
            <a:ext cx="4876800" cy="523220"/>
          </a:xfrm>
          <a:prstGeom prst="rect">
            <a:avLst/>
          </a:prstGeom>
          <a:noFill/>
        </p:spPr>
        <p:txBody>
          <a:bodyPr wrap="square" rtlCol="0">
            <a:spAutoFit/>
          </a:bodyPr>
          <a:lstStyle/>
          <a:p>
            <a:r>
              <a:rPr lang="en-US" sz="2800" b="1" dirty="0"/>
              <a:t>2 object detected !</a:t>
            </a:r>
            <a:endParaRPr lang="fr-FR" sz="2800" b="1" dirty="0"/>
          </a:p>
        </p:txBody>
      </p:sp>
      <p:sp>
        <p:nvSpPr>
          <p:cNvPr id="11" name="TextBox 10">
            <a:extLst>
              <a:ext uri="{FF2B5EF4-FFF2-40B4-BE49-F238E27FC236}">
                <a16:creationId xmlns:a16="http://schemas.microsoft.com/office/drawing/2014/main" id="{E51711B1-F35E-45BF-93A8-534C777BDC13}"/>
              </a:ext>
            </a:extLst>
          </p:cNvPr>
          <p:cNvSpPr txBox="1"/>
          <p:nvPr/>
        </p:nvSpPr>
        <p:spPr>
          <a:xfrm>
            <a:off x="11829853" y="9129252"/>
            <a:ext cx="4876800" cy="523220"/>
          </a:xfrm>
          <a:prstGeom prst="rect">
            <a:avLst/>
          </a:prstGeom>
          <a:noFill/>
        </p:spPr>
        <p:txBody>
          <a:bodyPr wrap="square" rtlCol="0">
            <a:spAutoFit/>
          </a:bodyPr>
          <a:lstStyle/>
          <a:p>
            <a:r>
              <a:rPr lang="en-US" sz="2800" b="1" dirty="0"/>
              <a:t>3 object detected !</a:t>
            </a:r>
            <a:endParaRPr lang="fr-FR" sz="2800" b="1" dirty="0"/>
          </a:p>
        </p:txBody>
      </p:sp>
      <p:sp>
        <p:nvSpPr>
          <p:cNvPr id="12" name="TextBox 11">
            <a:extLst>
              <a:ext uri="{FF2B5EF4-FFF2-40B4-BE49-F238E27FC236}">
                <a16:creationId xmlns:a16="http://schemas.microsoft.com/office/drawing/2014/main" id="{123C0429-11EF-45AC-9E65-58AA0AD411DE}"/>
              </a:ext>
            </a:extLst>
          </p:cNvPr>
          <p:cNvSpPr txBox="1"/>
          <p:nvPr/>
        </p:nvSpPr>
        <p:spPr>
          <a:xfrm>
            <a:off x="142609" y="5051670"/>
            <a:ext cx="7592485" cy="584775"/>
          </a:xfrm>
          <a:prstGeom prst="rect">
            <a:avLst/>
          </a:prstGeom>
          <a:noFill/>
        </p:spPr>
        <p:txBody>
          <a:bodyPr wrap="square" rtlCol="0">
            <a:spAutoFit/>
          </a:bodyPr>
          <a:lstStyle/>
          <a:p>
            <a:r>
              <a:rPr lang="en-US" sz="3200" b="1" dirty="0">
                <a:sym typeface="Wingdings" panose="05000000000000000000" pitchFamily="2" charset="2"/>
              </a:rPr>
              <a:t></a:t>
            </a:r>
            <a:r>
              <a:rPr lang="en-US" sz="3200" b="1" u="sng" dirty="0">
                <a:sym typeface="Wingdings" panose="05000000000000000000" pitchFamily="2" charset="2"/>
              </a:rPr>
              <a:t>Simplification :</a:t>
            </a:r>
            <a:endParaRPr lang="fr-FR" sz="3200" b="1" u="sng" dirty="0"/>
          </a:p>
        </p:txBody>
      </p:sp>
      <p:sp>
        <p:nvSpPr>
          <p:cNvPr id="14" name="TextBox 13">
            <a:extLst>
              <a:ext uri="{FF2B5EF4-FFF2-40B4-BE49-F238E27FC236}">
                <a16:creationId xmlns:a16="http://schemas.microsoft.com/office/drawing/2014/main" id="{CDFE86EF-4BAB-414D-9D1F-2039259C4A52}"/>
              </a:ext>
            </a:extLst>
          </p:cNvPr>
          <p:cNvSpPr txBox="1"/>
          <p:nvPr/>
        </p:nvSpPr>
        <p:spPr>
          <a:xfrm>
            <a:off x="0" y="9563100"/>
            <a:ext cx="1790223" cy="830997"/>
          </a:xfrm>
          <a:prstGeom prst="rect">
            <a:avLst/>
          </a:prstGeom>
          <a:noFill/>
        </p:spPr>
        <p:txBody>
          <a:bodyPr wrap="square" rtlCol="0">
            <a:spAutoFit/>
          </a:bodyPr>
          <a:lstStyle/>
          <a:p>
            <a:r>
              <a:rPr lang="en-US" sz="4800" b="1" dirty="0"/>
              <a:t>8</a:t>
            </a:r>
            <a:endParaRPr lang="fr-FR" sz="4800" b="1"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0-#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934722" y="813318"/>
            <a:ext cx="8115300" cy="3460306"/>
          </a:xfrm>
          <a:prstGeom prst="rect">
            <a:avLst/>
          </a:prstGeom>
        </p:spPr>
        <p:txBody>
          <a:bodyPr lIns="0" tIns="0" rIns="0" bIns="0" rtlCol="0" anchor="t">
            <a:spAutoFit/>
          </a:bodyPr>
          <a:lstStyle/>
          <a:p>
            <a:pPr>
              <a:lnSpc>
                <a:spcPts val="3359"/>
              </a:lnSpc>
              <a:spcBef>
                <a:spcPct val="0"/>
              </a:spcBef>
            </a:pPr>
            <a:r>
              <a:rPr lang="fr-FR" sz="2400" dirty="0"/>
              <a:t>Dans la première méthode, la détermination du groupe sanguin nécessite une extraction de sang, ce qui peut poser problème, notamment pour les personnes malades ou en situation d'urgence ayant un besoin immédiat de transfusion. Cette contrainte rend le processus plus complexe et moins accessible. Avec une approche basée sur l'analyse des empreintes digitales, il devient possible de simplifier la tâche en offrant une méthode non invasive, rapide et adaptée à de telles situations.</a:t>
            </a:r>
            <a:endParaRPr lang="en-US" sz="2400" spc="-24" dirty="0">
              <a:solidFill>
                <a:srgbClr val="000000"/>
              </a:solidFill>
              <a:latin typeface="Assistant"/>
              <a:ea typeface="Assistant"/>
              <a:cs typeface="Assistant"/>
              <a:sym typeface="Assistant"/>
            </a:endParaRPr>
          </a:p>
        </p:txBody>
      </p:sp>
      <p:pic>
        <p:nvPicPr>
          <p:cNvPr id="7" name="Picture 6">
            <a:extLst>
              <a:ext uri="{FF2B5EF4-FFF2-40B4-BE49-F238E27FC236}">
                <a16:creationId xmlns:a16="http://schemas.microsoft.com/office/drawing/2014/main" id="{0BDE2A62-5D3F-49C9-9B85-9B3BF8210F37}"/>
              </a:ext>
            </a:extLst>
          </p:cNvPr>
          <p:cNvPicPr>
            <a:picLocks noChangeAspect="1"/>
          </p:cNvPicPr>
          <p:nvPr/>
        </p:nvPicPr>
        <p:blipFill>
          <a:blip r:embed="rId2"/>
          <a:stretch>
            <a:fillRect/>
          </a:stretch>
        </p:blipFill>
        <p:spPr>
          <a:xfrm>
            <a:off x="16249649" y="756464"/>
            <a:ext cx="1895740" cy="3162741"/>
          </a:xfrm>
          <a:prstGeom prst="rect">
            <a:avLst/>
          </a:prstGeom>
        </p:spPr>
      </p:pic>
      <p:sp>
        <p:nvSpPr>
          <p:cNvPr id="12" name="TextBox 11">
            <a:extLst>
              <a:ext uri="{FF2B5EF4-FFF2-40B4-BE49-F238E27FC236}">
                <a16:creationId xmlns:a16="http://schemas.microsoft.com/office/drawing/2014/main" id="{123C0429-11EF-45AC-9E65-58AA0AD411DE}"/>
              </a:ext>
            </a:extLst>
          </p:cNvPr>
          <p:cNvSpPr txBox="1"/>
          <p:nvPr/>
        </p:nvSpPr>
        <p:spPr>
          <a:xfrm>
            <a:off x="142609" y="5051670"/>
            <a:ext cx="7592485" cy="584775"/>
          </a:xfrm>
          <a:prstGeom prst="rect">
            <a:avLst/>
          </a:prstGeom>
          <a:noFill/>
        </p:spPr>
        <p:txBody>
          <a:bodyPr wrap="square" rtlCol="0">
            <a:spAutoFit/>
          </a:bodyPr>
          <a:lstStyle/>
          <a:p>
            <a:r>
              <a:rPr lang="en-US" sz="3200" b="1" dirty="0">
                <a:sym typeface="Wingdings" panose="05000000000000000000" pitchFamily="2" charset="2"/>
              </a:rPr>
              <a:t></a:t>
            </a:r>
            <a:r>
              <a:rPr lang="en-US" sz="3200" b="1" u="sng" dirty="0">
                <a:sym typeface="Wingdings" panose="05000000000000000000" pitchFamily="2" charset="2"/>
              </a:rPr>
              <a:t>Simplification :</a:t>
            </a:r>
            <a:endParaRPr lang="fr-FR" sz="3200" b="1" u="sng" dirty="0"/>
          </a:p>
        </p:txBody>
      </p:sp>
      <p:pic>
        <p:nvPicPr>
          <p:cNvPr id="3" name="Picture 2">
            <a:extLst>
              <a:ext uri="{FF2B5EF4-FFF2-40B4-BE49-F238E27FC236}">
                <a16:creationId xmlns:a16="http://schemas.microsoft.com/office/drawing/2014/main" id="{2318EA67-3D68-47E6-9F47-E3935BA8FF4C}"/>
              </a:ext>
            </a:extLst>
          </p:cNvPr>
          <p:cNvPicPr>
            <a:picLocks noChangeAspect="1"/>
          </p:cNvPicPr>
          <p:nvPr/>
        </p:nvPicPr>
        <p:blipFill>
          <a:blip r:embed="rId3"/>
          <a:stretch>
            <a:fillRect/>
          </a:stretch>
        </p:blipFill>
        <p:spPr>
          <a:xfrm>
            <a:off x="471751" y="430161"/>
            <a:ext cx="6934200" cy="4191861"/>
          </a:xfrm>
          <a:prstGeom prst="rect">
            <a:avLst/>
          </a:prstGeom>
        </p:spPr>
      </p:pic>
      <p:pic>
        <p:nvPicPr>
          <p:cNvPr id="13" name="Picture 12">
            <a:extLst>
              <a:ext uri="{FF2B5EF4-FFF2-40B4-BE49-F238E27FC236}">
                <a16:creationId xmlns:a16="http://schemas.microsoft.com/office/drawing/2014/main" id="{0A74B707-0538-4CF1-B475-5C25AF7FB1A7}"/>
              </a:ext>
            </a:extLst>
          </p:cNvPr>
          <p:cNvPicPr>
            <a:picLocks noChangeAspect="1"/>
          </p:cNvPicPr>
          <p:nvPr/>
        </p:nvPicPr>
        <p:blipFill>
          <a:blip r:embed="rId4"/>
          <a:stretch>
            <a:fillRect/>
          </a:stretch>
        </p:blipFill>
        <p:spPr>
          <a:xfrm>
            <a:off x="4783271" y="6286500"/>
            <a:ext cx="7232913" cy="3460305"/>
          </a:xfrm>
          <a:prstGeom prst="rect">
            <a:avLst/>
          </a:prstGeom>
        </p:spPr>
      </p:pic>
      <p:sp>
        <p:nvSpPr>
          <p:cNvPr id="11" name="TextBox 10">
            <a:extLst>
              <a:ext uri="{FF2B5EF4-FFF2-40B4-BE49-F238E27FC236}">
                <a16:creationId xmlns:a16="http://schemas.microsoft.com/office/drawing/2014/main" id="{20BF6A78-DC0F-48A6-B3F4-C81407EFE9DC}"/>
              </a:ext>
            </a:extLst>
          </p:cNvPr>
          <p:cNvSpPr txBox="1"/>
          <p:nvPr/>
        </p:nvSpPr>
        <p:spPr>
          <a:xfrm>
            <a:off x="0" y="9563100"/>
            <a:ext cx="1790223" cy="830997"/>
          </a:xfrm>
          <a:prstGeom prst="rect">
            <a:avLst/>
          </a:prstGeom>
          <a:noFill/>
        </p:spPr>
        <p:txBody>
          <a:bodyPr wrap="square" rtlCol="0">
            <a:spAutoFit/>
          </a:bodyPr>
          <a:lstStyle/>
          <a:p>
            <a:r>
              <a:rPr lang="en-US" sz="4800" b="1" dirty="0"/>
              <a:t>9</a:t>
            </a:r>
            <a:endParaRPr lang="fr-FR" sz="4800" b="1" dirty="0"/>
          </a:p>
        </p:txBody>
      </p:sp>
    </p:spTree>
    <p:extLst>
      <p:ext uri="{BB962C8B-B14F-4D97-AF65-F5344CB8AC3E}">
        <p14:creationId xmlns:p14="http://schemas.microsoft.com/office/powerpoint/2010/main" val="423840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4057</TotalTime>
  <Words>1077</Words>
  <Application>Microsoft Office PowerPoint</Application>
  <PresentationFormat>Custom</PresentationFormat>
  <Paragraphs>132</Paragraphs>
  <Slides>27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Assistant</vt:lpstr>
      <vt:lpstr>HK Grotesk Bold</vt:lpstr>
      <vt:lpstr>Halant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Black Simple Technology Keynote Presentation</dc:title>
  <dc:creator>lenovo</dc:creator>
  <cp:lastModifiedBy>mohammedamhal349@gmail.com</cp:lastModifiedBy>
  <cp:revision>58</cp:revision>
  <dcterms:created xsi:type="dcterms:W3CDTF">2006-08-16T00:00:00Z</dcterms:created>
  <dcterms:modified xsi:type="dcterms:W3CDTF">2024-11-27T16:45:00Z</dcterms:modified>
  <dc:identifier>DAGXIxo5hYw</dc:identifier>
</cp:coreProperties>
</file>